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8"/>
  </p:notesMasterIdLst>
  <p:handoutMasterIdLst>
    <p:handoutMasterId r:id="rId49"/>
  </p:handoutMasterIdLst>
  <p:sldIdLst>
    <p:sldId id="355" r:id="rId5"/>
    <p:sldId id="363" r:id="rId6"/>
    <p:sldId id="380" r:id="rId7"/>
    <p:sldId id="382" r:id="rId8"/>
    <p:sldId id="383" r:id="rId9"/>
    <p:sldId id="387" r:id="rId10"/>
    <p:sldId id="368" r:id="rId11"/>
    <p:sldId id="385" r:id="rId12"/>
    <p:sldId id="364" r:id="rId13"/>
    <p:sldId id="386" r:id="rId14"/>
    <p:sldId id="370" r:id="rId15"/>
    <p:sldId id="379" r:id="rId16"/>
    <p:sldId id="389" r:id="rId17"/>
    <p:sldId id="390" r:id="rId18"/>
    <p:sldId id="391" r:id="rId19"/>
    <p:sldId id="365" r:id="rId20"/>
    <p:sldId id="395" r:id="rId21"/>
    <p:sldId id="394" r:id="rId22"/>
    <p:sldId id="371" r:id="rId23"/>
    <p:sldId id="392" r:id="rId24"/>
    <p:sldId id="393" r:id="rId25"/>
    <p:sldId id="396" r:id="rId26"/>
    <p:sldId id="397" r:id="rId27"/>
    <p:sldId id="398" r:id="rId28"/>
    <p:sldId id="399" r:id="rId29"/>
    <p:sldId id="400" r:id="rId30"/>
    <p:sldId id="401" r:id="rId31"/>
    <p:sldId id="366" r:id="rId32"/>
    <p:sldId id="373" r:id="rId33"/>
    <p:sldId id="372" r:id="rId34"/>
    <p:sldId id="406" r:id="rId35"/>
    <p:sldId id="374" r:id="rId36"/>
    <p:sldId id="407" r:id="rId37"/>
    <p:sldId id="378" r:id="rId38"/>
    <p:sldId id="409" r:id="rId39"/>
    <p:sldId id="408" r:id="rId40"/>
    <p:sldId id="410" r:id="rId41"/>
    <p:sldId id="411" r:id="rId42"/>
    <p:sldId id="412" r:id="rId43"/>
    <p:sldId id="375" r:id="rId44"/>
    <p:sldId id="388" r:id="rId45"/>
    <p:sldId id="376" r:id="rId46"/>
    <p:sldId id="405" r:id="rId47"/>
  </p:sldIdLst>
  <p:sldSz cx="12188825"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81415" autoAdjust="0"/>
  </p:normalViewPr>
  <p:slideViewPr>
    <p:cSldViewPr>
      <p:cViewPr varScale="1">
        <p:scale>
          <a:sx n="56" d="100"/>
          <a:sy n="56" d="100"/>
        </p:scale>
        <p:origin x="692" y="44"/>
      </p:cViewPr>
      <p:guideLst>
        <p:guide pos="3839"/>
        <p:guide orient="horz" pos="2160"/>
      </p:guideLst>
    </p:cSldViewPr>
  </p:slideViewPr>
  <p:outlineViewPr>
    <p:cViewPr>
      <p:scale>
        <a:sx n="33" d="100"/>
        <a:sy n="33" d="100"/>
      </p:scale>
      <p:origin x="0" y="-7928"/>
    </p:cViewPr>
  </p:outlineViewPr>
  <p:notesTextViewPr>
    <p:cViewPr>
      <p:scale>
        <a:sx n="1" d="1"/>
        <a:sy n="1" d="1"/>
      </p:scale>
      <p:origin x="0" y="0"/>
    </p:cViewPr>
  </p:notesTextViewPr>
  <p:notesViewPr>
    <p:cSldViewPr showGuides="1">
      <p:cViewPr varScale="1">
        <p:scale>
          <a:sx n="52" d="100"/>
          <a:sy n="52" d="100"/>
        </p:scale>
        <p:origin x="2664" y="32"/>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784AA43A-3F76-4A13-9CD6-36134EB429E3}" type="datetimeFigureOut">
              <a:rPr lang="en-US"/>
              <a:t>8/12/2020</a:t>
            </a:fld>
            <a:endParaRPr/>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5F674A4F-2B7A-4ECB-A400-260B2FFC03C1}" type="datetimeFigureOut">
              <a:rPr lang="en-US"/>
              <a:t>8/12/2020</a:t>
            </a:fld>
            <a:endParaRPr/>
          </a:p>
        </p:txBody>
      </p:sp>
      <p:sp>
        <p:nvSpPr>
          <p:cNvPr id="4" name="Slide Image Placeholder 3"/>
          <p:cNvSpPr>
            <a:spLocks noGrp="1" noRot="1" noChangeAspect="1"/>
          </p:cNvSpPr>
          <p:nvPr>
            <p:ph type="sldImg" idx="2"/>
          </p:nvPr>
        </p:nvSpPr>
        <p:spPr>
          <a:xfrm>
            <a:off x="80963" y="739775"/>
            <a:ext cx="6573837" cy="3700463"/>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2</a:t>
            </a:fld>
            <a:endParaRPr lang="en-AU"/>
          </a:p>
        </p:txBody>
      </p:sp>
    </p:spTree>
    <p:extLst>
      <p:ext uri="{BB962C8B-B14F-4D97-AF65-F5344CB8AC3E}">
        <p14:creationId xmlns:p14="http://schemas.microsoft.com/office/powerpoint/2010/main" val="2203183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1F2A70B-78F2-4DCF-B53B-C990D2FAFB8A}" type="slidenum">
              <a:rPr lang="en-AU" smtClean="0"/>
              <a:t>13</a:t>
            </a:fld>
            <a:endParaRPr lang="en-AU"/>
          </a:p>
        </p:txBody>
      </p:sp>
    </p:spTree>
    <p:extLst>
      <p:ext uri="{BB962C8B-B14F-4D97-AF65-F5344CB8AC3E}">
        <p14:creationId xmlns:p14="http://schemas.microsoft.com/office/powerpoint/2010/main" val="3351275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16</a:t>
            </a:fld>
            <a:endParaRPr lang="en-AU"/>
          </a:p>
        </p:txBody>
      </p:sp>
    </p:spTree>
    <p:extLst>
      <p:ext uri="{BB962C8B-B14F-4D97-AF65-F5344CB8AC3E}">
        <p14:creationId xmlns:p14="http://schemas.microsoft.com/office/powerpoint/2010/main" val="622564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17</a:t>
            </a:fld>
            <a:endParaRPr lang="en-AU"/>
          </a:p>
        </p:txBody>
      </p:sp>
    </p:spTree>
    <p:extLst>
      <p:ext uri="{BB962C8B-B14F-4D97-AF65-F5344CB8AC3E}">
        <p14:creationId xmlns:p14="http://schemas.microsoft.com/office/powerpoint/2010/main" val="4185795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18</a:t>
            </a:fld>
            <a:endParaRPr lang="en-AU"/>
          </a:p>
        </p:txBody>
      </p:sp>
    </p:spTree>
    <p:extLst>
      <p:ext uri="{BB962C8B-B14F-4D97-AF65-F5344CB8AC3E}">
        <p14:creationId xmlns:p14="http://schemas.microsoft.com/office/powerpoint/2010/main" val="3609863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19</a:t>
            </a:fld>
            <a:endParaRPr lang="en-AU"/>
          </a:p>
        </p:txBody>
      </p:sp>
    </p:spTree>
    <p:extLst>
      <p:ext uri="{BB962C8B-B14F-4D97-AF65-F5344CB8AC3E}">
        <p14:creationId xmlns:p14="http://schemas.microsoft.com/office/powerpoint/2010/main" val="116060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20</a:t>
            </a:fld>
            <a:endParaRPr lang="en-AU"/>
          </a:p>
        </p:txBody>
      </p:sp>
    </p:spTree>
    <p:extLst>
      <p:ext uri="{BB962C8B-B14F-4D97-AF65-F5344CB8AC3E}">
        <p14:creationId xmlns:p14="http://schemas.microsoft.com/office/powerpoint/2010/main" val="1112139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A harmonic oscillator</a:t>
                </a:r>
                <a:r>
                  <a:rPr lang="en-US" baseline="0" dirty="0" smtClean="0"/>
                  <a:t> can be realized electrically using a resonator circuit. The equivalent position variable is the magnetic flux through the loop of the inductor.</a:t>
                </a:r>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28</a:t>
            </a:fld>
            <a:endParaRPr lang="en-AU"/>
          </a:p>
        </p:txBody>
      </p:sp>
    </p:spTree>
    <p:extLst>
      <p:ext uri="{BB962C8B-B14F-4D97-AF65-F5344CB8AC3E}">
        <p14:creationId xmlns:p14="http://schemas.microsoft.com/office/powerpoint/2010/main" val="876439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29</a:t>
            </a:fld>
            <a:endParaRPr lang="en-AU"/>
          </a:p>
        </p:txBody>
      </p:sp>
    </p:spTree>
    <p:extLst>
      <p:ext uri="{BB962C8B-B14F-4D97-AF65-F5344CB8AC3E}">
        <p14:creationId xmlns:p14="http://schemas.microsoft.com/office/powerpoint/2010/main" val="2839426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AU" dirty="0" smtClean="0"/>
                  <a:t>We know that the harmonic oscillator cannot be readily used as</a:t>
                </a:r>
                <a:r>
                  <a:rPr lang="en-AU" baseline="0" dirty="0" smtClean="0"/>
                  <a:t> a qubit, but we can substitute the inductor for an element that provides a sinusoidal potential, instead of a parabolic one. This creates an </a:t>
                </a:r>
                <a:r>
                  <a:rPr lang="en-AU" baseline="0" dirty="0" err="1" smtClean="0"/>
                  <a:t>anharmonicity</a:t>
                </a:r>
                <a:r>
                  <a:rPr lang="en-AU" baseline="0" dirty="0" smtClean="0"/>
                  <a:t> between the energy levels, and we can now uniquely address the bottom two energy levels of the system.</a:t>
                </a:r>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30</a:t>
            </a:fld>
            <a:endParaRPr lang="en-AU"/>
          </a:p>
        </p:txBody>
      </p:sp>
    </p:spTree>
    <p:extLst>
      <p:ext uri="{BB962C8B-B14F-4D97-AF65-F5344CB8AC3E}">
        <p14:creationId xmlns:p14="http://schemas.microsoft.com/office/powerpoint/2010/main" val="1527054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31</a:t>
            </a:fld>
            <a:endParaRPr lang="en-AU"/>
          </a:p>
        </p:txBody>
      </p:sp>
    </p:spTree>
    <p:extLst>
      <p:ext uri="{BB962C8B-B14F-4D97-AF65-F5344CB8AC3E}">
        <p14:creationId xmlns:p14="http://schemas.microsoft.com/office/powerpoint/2010/main" val="3076600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3</a:t>
            </a:fld>
            <a:endParaRPr lang="en-AU"/>
          </a:p>
        </p:txBody>
      </p:sp>
    </p:spTree>
    <p:extLst>
      <p:ext uri="{BB962C8B-B14F-4D97-AF65-F5344CB8AC3E}">
        <p14:creationId xmlns:p14="http://schemas.microsoft.com/office/powerpoint/2010/main" val="207434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32</a:t>
            </a:fld>
            <a:endParaRPr lang="en-AU"/>
          </a:p>
        </p:txBody>
      </p:sp>
    </p:spTree>
    <p:extLst>
      <p:ext uri="{BB962C8B-B14F-4D97-AF65-F5344CB8AC3E}">
        <p14:creationId xmlns:p14="http://schemas.microsoft.com/office/powerpoint/2010/main" val="37686492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33</a:t>
            </a:fld>
            <a:endParaRPr lang="en-AU"/>
          </a:p>
        </p:txBody>
      </p:sp>
    </p:spTree>
    <p:extLst>
      <p:ext uri="{BB962C8B-B14F-4D97-AF65-F5344CB8AC3E}">
        <p14:creationId xmlns:p14="http://schemas.microsoft.com/office/powerpoint/2010/main" val="3740687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34</a:t>
            </a:fld>
            <a:endParaRPr lang="en-AU"/>
          </a:p>
        </p:txBody>
      </p:sp>
    </p:spTree>
    <p:extLst>
      <p:ext uri="{BB962C8B-B14F-4D97-AF65-F5344CB8AC3E}">
        <p14:creationId xmlns:p14="http://schemas.microsoft.com/office/powerpoint/2010/main" val="3041096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35</a:t>
            </a:fld>
            <a:endParaRPr lang="en-AU"/>
          </a:p>
        </p:txBody>
      </p:sp>
    </p:spTree>
    <p:extLst>
      <p:ext uri="{BB962C8B-B14F-4D97-AF65-F5344CB8AC3E}">
        <p14:creationId xmlns:p14="http://schemas.microsoft.com/office/powerpoint/2010/main" val="2191644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36</a:t>
            </a:fld>
            <a:endParaRPr lang="en-AU"/>
          </a:p>
        </p:txBody>
      </p:sp>
    </p:spTree>
    <p:extLst>
      <p:ext uri="{BB962C8B-B14F-4D97-AF65-F5344CB8AC3E}">
        <p14:creationId xmlns:p14="http://schemas.microsoft.com/office/powerpoint/2010/main" val="2419280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37</a:t>
            </a:fld>
            <a:endParaRPr lang="en-AU"/>
          </a:p>
        </p:txBody>
      </p:sp>
    </p:spTree>
    <p:extLst>
      <p:ext uri="{BB962C8B-B14F-4D97-AF65-F5344CB8AC3E}">
        <p14:creationId xmlns:p14="http://schemas.microsoft.com/office/powerpoint/2010/main" val="1631532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38</a:t>
            </a:fld>
            <a:endParaRPr lang="en-AU"/>
          </a:p>
        </p:txBody>
      </p:sp>
    </p:spTree>
    <p:extLst>
      <p:ext uri="{BB962C8B-B14F-4D97-AF65-F5344CB8AC3E}">
        <p14:creationId xmlns:p14="http://schemas.microsoft.com/office/powerpoint/2010/main" val="559142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39</a:t>
            </a:fld>
            <a:endParaRPr lang="en-AU"/>
          </a:p>
        </p:txBody>
      </p:sp>
    </p:spTree>
    <p:extLst>
      <p:ext uri="{BB962C8B-B14F-4D97-AF65-F5344CB8AC3E}">
        <p14:creationId xmlns:p14="http://schemas.microsoft.com/office/powerpoint/2010/main" val="3063353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40</a:t>
            </a:fld>
            <a:endParaRPr lang="en-AU"/>
          </a:p>
        </p:txBody>
      </p:sp>
    </p:spTree>
    <p:extLst>
      <p:ext uri="{BB962C8B-B14F-4D97-AF65-F5344CB8AC3E}">
        <p14:creationId xmlns:p14="http://schemas.microsoft.com/office/powerpoint/2010/main" val="2935478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42</a:t>
            </a:fld>
            <a:endParaRPr lang="en-AU"/>
          </a:p>
        </p:txBody>
      </p:sp>
    </p:spTree>
    <p:extLst>
      <p:ext uri="{BB962C8B-B14F-4D97-AF65-F5344CB8AC3E}">
        <p14:creationId xmlns:p14="http://schemas.microsoft.com/office/powerpoint/2010/main" val="2113972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4</a:t>
            </a:fld>
            <a:endParaRPr lang="en-AU"/>
          </a:p>
        </p:txBody>
      </p:sp>
    </p:spTree>
    <p:extLst>
      <p:ext uri="{BB962C8B-B14F-4D97-AF65-F5344CB8AC3E}">
        <p14:creationId xmlns:p14="http://schemas.microsoft.com/office/powerpoint/2010/main" val="2964222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5</a:t>
            </a:fld>
            <a:endParaRPr lang="en-AU"/>
          </a:p>
        </p:txBody>
      </p:sp>
    </p:spTree>
    <p:extLst>
      <p:ext uri="{BB962C8B-B14F-4D97-AF65-F5344CB8AC3E}">
        <p14:creationId xmlns:p14="http://schemas.microsoft.com/office/powerpoint/2010/main" val="4154989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Pauli matrices</a:t>
                </a:r>
                <a:r>
                  <a:rPr lang="en-US" baseline="0" dirty="0" smtClean="0"/>
                  <a:t> are very relevant to qubit systems for two main reasons:</a:t>
                </a:r>
              </a:p>
              <a:p>
                <a:r>
                  <a:rPr lang="en-US" baseline="0" dirty="0" smtClean="0"/>
                  <a:t>1 – Each matrix is an observable, that when applied as a measurement to a state, projects the state into the x, y or z axes</a:t>
                </a:r>
              </a:p>
              <a:p>
                <a:r>
                  <a:rPr lang="en-US" baseline="0" dirty="0" smtClean="0"/>
                  <a:t>2 – The Pauli matrices, with the addition of the identity, form a basis of the space of 2D Hermitian matrices. This means that you can construct any 2D Hamiltonian using a linear combination of these matrices, using real coefficients.</a:t>
                </a:r>
              </a:p>
              <a:p>
                <a:endParaRPr lang="en-US" baseline="0" dirty="0" smtClean="0"/>
              </a:p>
              <a:p>
                <a:r>
                  <a:rPr lang="en-US" baseline="0" dirty="0" smtClean="0"/>
                  <a:t>To make a qubit, we need to engineer a system that follows this qubit Hamiltonian. When you evolve a state under this Hamiltonian, what you get is that </a:t>
                </a:r>
                <a14:m>
                  <m:oMath xmlns:m="http://schemas.openxmlformats.org/officeDocument/2006/math">
                    <m:r>
                      <m:rPr>
                        <m:sty m:val="p"/>
                      </m:rPr>
                      <a:rPr lang="en-AU" b="0" i="0" baseline="0" smtClean="0">
                        <a:latin typeface="Cambria Math" panose="02040503050406030204" pitchFamily="18" charset="0"/>
                      </a:rPr>
                      <m:t>Δ</m:t>
                    </m:r>
                  </m:oMath>
                </a14:m>
                <a:r>
                  <a:rPr lang="en-US" dirty="0" smtClean="0"/>
                  <a:t> will cause the state to rotate</a:t>
                </a:r>
                <a:r>
                  <a:rPr lang="en-US" baseline="0" dirty="0" smtClean="0"/>
                  <a:t> around the z-axis, with the amplitude of </a:t>
                </a:r>
                <a14:m>
                  <m:oMath xmlns:m="http://schemas.openxmlformats.org/officeDocument/2006/math">
                    <m:r>
                      <m:rPr>
                        <m:sty m:val="p"/>
                      </m:rPr>
                      <a:rPr lang="en-AU" b="0" i="0" baseline="0" smtClean="0">
                        <a:latin typeface="Cambria Math" panose="02040503050406030204" pitchFamily="18" charset="0"/>
                      </a:rPr>
                      <m:t>Δ</m:t>
                    </m:r>
                  </m:oMath>
                </a14:m>
                <a:r>
                  <a:rPr lang="en-US" dirty="0" smtClean="0"/>
                  <a:t> determining</a:t>
                </a:r>
                <a:r>
                  <a:rPr lang="en-US" baseline="0" dirty="0" smtClean="0"/>
                  <a:t> the speed of the rotation (the </a:t>
                </a:r>
                <a14:m>
                  <m:oMath xmlns:m="http://schemas.openxmlformats.org/officeDocument/2006/math">
                    <m:r>
                      <a:rPr lang="en-AU" b="0" i="1" baseline="0" smtClean="0">
                        <a:latin typeface="Cambria Math" panose="02040503050406030204" pitchFamily="18" charset="0"/>
                      </a:rPr>
                      <m:t>ℏ</m:t>
                    </m:r>
                  </m:oMath>
                </a14:m>
                <a:r>
                  <a:rPr lang="en-US" baseline="0" dirty="0" smtClean="0"/>
                  <a:t> in the Hamiltonian implies that the parameters have units of frequency), and its sign determining the direction of rotation. Similarly the </a:t>
                </a:r>
                <a14:m>
                  <m:oMath xmlns:m="http://schemas.openxmlformats.org/officeDocument/2006/math">
                    <m:r>
                      <m:rPr>
                        <m:sty m:val="p"/>
                      </m:rPr>
                      <a:rPr lang="en-AU" b="0" i="0" baseline="0" smtClean="0">
                        <a:latin typeface="Cambria Math" panose="02040503050406030204" pitchFamily="18" charset="0"/>
                      </a:rPr>
                      <m:t>Ω</m:t>
                    </m:r>
                  </m:oMath>
                </a14:m>
                <a:r>
                  <a:rPr lang="en-US" dirty="0" smtClean="0"/>
                  <a:t>s will cause the spin to rotate around the x and y axis. So</a:t>
                </a:r>
                <a:r>
                  <a:rPr lang="en-US" baseline="0" dirty="0" smtClean="0"/>
                  <a:t> if we have a system that allows us to control all three of these parameters, then if we know the initial state of the system, we can apply these rotations in a controlled way to transform the state to any other possible state on the Bloch sphere. </a:t>
                </a:r>
                <a:endParaRPr lang="en-US" dirty="0" smtClean="0"/>
              </a:p>
              <a:p>
                <a:endParaRPr lang="en-US" dirty="0" smtClean="0"/>
              </a:p>
              <a:p>
                <a:r>
                  <a:rPr lang="en-US" dirty="0" smtClean="0"/>
                  <a:t>With</a:t>
                </a:r>
                <a:r>
                  <a:rPr lang="en-US" baseline="0" dirty="0" smtClean="0"/>
                  <a:t> this Hamiltonian it is straight-forward to see how all of the standard single qubit gates can be applied. For example an X-gate is achieved by turning “on” </a:t>
                </a:r>
                <a14:m>
                  <m:oMath xmlns:m="http://schemas.openxmlformats.org/officeDocument/2006/math">
                    <m:sSub>
                      <m:sSubPr>
                        <m:ctrlPr>
                          <a:rPr lang="en-AU" b="0" i="1" baseline="0" smtClean="0">
                            <a:latin typeface="Cambria Math" panose="02040503050406030204" pitchFamily="18" charset="0"/>
                          </a:rPr>
                        </m:ctrlPr>
                      </m:sSubPr>
                      <m:e>
                        <m:r>
                          <m:rPr>
                            <m:sty m:val="p"/>
                          </m:rPr>
                          <a:rPr lang="en-AU" b="0" i="0" baseline="0" smtClean="0">
                            <a:latin typeface="Cambria Math" panose="02040503050406030204" pitchFamily="18" charset="0"/>
                          </a:rPr>
                          <m:t>Ω</m:t>
                        </m:r>
                      </m:e>
                      <m:sub>
                        <m:r>
                          <a:rPr lang="en-AU" b="0" i="1" baseline="0" smtClean="0">
                            <a:latin typeface="Cambria Math" panose="02040503050406030204" pitchFamily="18" charset="0"/>
                          </a:rPr>
                          <m:t>𝑥</m:t>
                        </m:r>
                      </m:sub>
                    </m:sSub>
                  </m:oMath>
                </a14:m>
                <a:r>
                  <a:rPr lang="en-US" dirty="0" smtClean="0"/>
                  <a:t> for the</a:t>
                </a:r>
                <a:r>
                  <a:rPr lang="en-US" baseline="0" dirty="0" smtClean="0"/>
                  <a:t> time required for the qubit to rotate half way around the x-axis.</a:t>
                </a:r>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6</a:t>
            </a:fld>
            <a:endParaRPr lang="en-AU"/>
          </a:p>
        </p:txBody>
      </p:sp>
    </p:spTree>
    <p:extLst>
      <p:ext uri="{BB962C8B-B14F-4D97-AF65-F5344CB8AC3E}">
        <p14:creationId xmlns:p14="http://schemas.microsoft.com/office/powerpoint/2010/main" val="1046932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It is not completely straight-forward</a:t>
                </a:r>
                <a:r>
                  <a:rPr lang="en-US" baseline="0" dirty="0" smtClean="0"/>
                  <a:t> to physically </a:t>
                </a:r>
                <a:r>
                  <a:rPr lang="en-US" baseline="0" dirty="0" err="1" smtClean="0"/>
                  <a:t>realise</a:t>
                </a:r>
                <a:r>
                  <a:rPr lang="en-US" baseline="0" dirty="0" smtClean="0"/>
                  <a:t> the qubit Hamiltonian with all the controls. Most common implementations, and all the ones I’ll show you today, the qubit consists of a physical quantum system that will some structure of energy states, from which we can isolate two-states separated in energy by a unique amount which we have denoted </a:t>
                </a:r>
                <a14:m>
                  <m:oMath xmlns:m="http://schemas.openxmlformats.org/officeDocument/2006/math">
                    <m:r>
                      <a:rPr lang="en-AU" b="0" i="1" baseline="0" smtClean="0">
                        <a:latin typeface="Cambria Math" panose="02040503050406030204" pitchFamily="18" charset="0"/>
                      </a:rPr>
                      <m:t>ℏ</m:t>
                    </m:r>
                    <m:sSub>
                      <m:sSubPr>
                        <m:ctrlPr>
                          <a:rPr lang="en-AU" b="0" i="1" baseline="0" smtClean="0">
                            <a:latin typeface="Cambria Math" panose="02040503050406030204" pitchFamily="18" charset="0"/>
                          </a:rPr>
                        </m:ctrlPr>
                      </m:sSubPr>
                      <m:e>
                        <m:r>
                          <a:rPr lang="en-AU" b="0" i="1" baseline="0" smtClean="0">
                            <a:latin typeface="Cambria Math" panose="02040503050406030204" pitchFamily="18" charset="0"/>
                          </a:rPr>
                          <m:t>𝜔</m:t>
                        </m:r>
                      </m:e>
                      <m:sub>
                        <m:r>
                          <a:rPr lang="en-AU" b="0" i="1" baseline="0" smtClean="0">
                            <a:latin typeface="Cambria Math" panose="02040503050406030204" pitchFamily="18" charset="0"/>
                          </a:rPr>
                          <m:t>𝑎</m:t>
                        </m:r>
                      </m:sub>
                    </m:sSub>
                  </m:oMath>
                </a14:m>
                <a:r>
                  <a:rPr lang="en-US" dirty="0" smtClean="0"/>
                  <a:t>.</a:t>
                </a:r>
              </a:p>
              <a:p>
                <a:r>
                  <a:rPr lang="en-US" dirty="0" smtClean="0"/>
                  <a:t>The other ingredient required is a source of electromagnetic radiation (or photons). The idea is closely related to the principle</a:t>
                </a:r>
                <a:r>
                  <a:rPr lang="en-US" baseline="0" dirty="0" smtClean="0"/>
                  <a:t> of q</a:t>
                </a:r>
                <a:r>
                  <a:rPr lang="en-US" dirty="0" smtClean="0"/>
                  <a:t>uantum</a:t>
                </a:r>
                <a:r>
                  <a:rPr lang="en-US" baseline="0" dirty="0" smtClean="0"/>
                  <a:t> electrodynamics that says that a particle in a quantum system can either absorb or emit a photon to jump up or down in energy levels.</a:t>
                </a:r>
              </a:p>
              <a:p>
                <a:endParaRPr lang="en-US" baseline="0" dirty="0" smtClean="0"/>
              </a:p>
              <a:p>
                <a:r>
                  <a:rPr lang="en-US" baseline="0" dirty="0" smtClean="0"/>
                  <a:t>Now if we work out what the Hamiltonian of this system is we get this. Notice that it’s somewhat similar to our qubit Hamiltonian, but not quite, because there is the extra cos in the </a:t>
                </a:r>
                <a14:m>
                  <m:oMath xmlns:m="http://schemas.openxmlformats.org/officeDocument/2006/math">
                    <m:sSub>
                      <m:sSubPr>
                        <m:ctrlPr>
                          <a:rPr lang="en-AU" b="0" i="1" baseline="0" smtClean="0">
                            <a:latin typeface="Cambria Math" panose="02040503050406030204" pitchFamily="18" charset="0"/>
                          </a:rPr>
                        </m:ctrlPr>
                      </m:sSubPr>
                      <m:e>
                        <m:r>
                          <a:rPr lang="en-AU" b="0" i="1" baseline="0" smtClean="0">
                            <a:latin typeface="Cambria Math" panose="02040503050406030204" pitchFamily="18" charset="0"/>
                          </a:rPr>
                          <m:t>𝜎</m:t>
                        </m:r>
                      </m:e>
                      <m:sub>
                        <m:r>
                          <a:rPr lang="en-AU" b="0" i="1" baseline="0" smtClean="0">
                            <a:latin typeface="Cambria Math" panose="02040503050406030204" pitchFamily="18" charset="0"/>
                          </a:rPr>
                          <m:t>𝑥</m:t>
                        </m:r>
                      </m:sub>
                    </m:sSub>
                  </m:oMath>
                </a14:m>
                <a:r>
                  <a:rPr lang="en-US" dirty="0" smtClean="0"/>
                  <a:t> term that’s time dependent</a:t>
                </a:r>
                <a:r>
                  <a:rPr lang="en-US" baseline="0" dirty="0" smtClean="0"/>
                  <a:t>. If we try to picture this in the Bloch sphere, what we get is a force vector on the z-axis that causes our qubit to </a:t>
                </a:r>
                <a:r>
                  <a:rPr lang="en-US" baseline="0" dirty="0" err="1" smtClean="0"/>
                  <a:t>precess</a:t>
                </a:r>
                <a:r>
                  <a:rPr lang="en-US" baseline="0" dirty="0" smtClean="0"/>
                  <a:t> around it, and an oscillating force vector for the electromagnetic field that </a:t>
                </a:r>
                <a:r>
                  <a:rPr lang="en-US" baseline="0" dirty="0" err="1" smtClean="0"/>
                  <a:t>precesses</a:t>
                </a:r>
                <a:r>
                  <a:rPr lang="en-US" baseline="0" dirty="0" smtClean="0"/>
                  <a:t> around the x-y plane. Now imagine that the qubit precession and the drive precession were the same, and we “sat” at the tip of the oscillating force vector, then because we’re oscillating at the same speed as the qubit, then the qubit would look static to us!</a:t>
                </a:r>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7</a:t>
            </a:fld>
            <a:endParaRPr lang="en-AU"/>
          </a:p>
        </p:txBody>
      </p:sp>
    </p:spTree>
    <p:extLst>
      <p:ext uri="{BB962C8B-B14F-4D97-AF65-F5344CB8AC3E}">
        <p14:creationId xmlns:p14="http://schemas.microsoft.com/office/powerpoint/2010/main" val="931337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AU" dirty="0" smtClean="0"/>
                  <a:t>This imaginary</a:t>
                </a:r>
                <a:r>
                  <a:rPr lang="en-AU" baseline="0" dirty="0" smtClean="0"/>
                  <a:t> exercise is known mathematically as a transformation into a rotating reference frame, and when we apply that transformation to this Hamiltonian, we get our qubit Hamiltonian, with </a:t>
                </a:r>
                <a14:m>
                  <m:oMath xmlns:m="http://schemas.openxmlformats.org/officeDocument/2006/math">
                    <m:r>
                      <m:rPr>
                        <m:sty m:val="p"/>
                      </m:rPr>
                      <a:rPr lang="en-AU" b="0" i="0" baseline="0" smtClean="0">
                        <a:latin typeface="Cambria Math" panose="02040503050406030204" pitchFamily="18" charset="0"/>
                      </a:rPr>
                      <m:t>Δ</m:t>
                    </m:r>
                  </m:oMath>
                </a14:m>
                <a:r>
                  <a:rPr lang="en-US" dirty="0" smtClean="0"/>
                  <a:t> being the difference between the precession frequency</a:t>
                </a:r>
                <a:r>
                  <a:rPr lang="en-US" baseline="0" dirty="0" smtClean="0"/>
                  <a:t> of the qubit and the frequency of the electromagnetic field, or in other words the difference between</a:t>
                </a:r>
                <a:r>
                  <a:rPr lang="en-US" dirty="0" smtClean="0"/>
                  <a:t> the energy splitting of the system and the energy</a:t>
                </a:r>
                <a:r>
                  <a:rPr lang="en-US" baseline="0" dirty="0" smtClean="0"/>
                  <a:t> of the photons produced by our source. </a:t>
                </a:r>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8</a:t>
            </a:fld>
            <a:endParaRPr lang="en-AU"/>
          </a:p>
        </p:txBody>
      </p:sp>
    </p:spTree>
    <p:extLst>
      <p:ext uri="{BB962C8B-B14F-4D97-AF65-F5344CB8AC3E}">
        <p14:creationId xmlns:p14="http://schemas.microsoft.com/office/powerpoint/2010/main" val="964094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There</a:t>
                </a:r>
                <a:r>
                  <a:rPr lang="en-US" baseline="0" dirty="0" smtClean="0"/>
                  <a:t> is a more clever way to use the hydrogen atom system as a qubit. By loading it with a single electron, and applying an external magnetic field, we can use the Zeeman split spin-states of the electron as the two-level system for the qubit. The amplitude of the field tunes the qubit frequency, and it can be easily set to the microwave regime, where coherent control is easier to achieve.</a:t>
                </a:r>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9</a:t>
            </a:fld>
            <a:endParaRPr lang="en-AU"/>
          </a:p>
        </p:txBody>
      </p:sp>
    </p:spTree>
    <p:extLst>
      <p:ext uri="{BB962C8B-B14F-4D97-AF65-F5344CB8AC3E}">
        <p14:creationId xmlns:p14="http://schemas.microsoft.com/office/powerpoint/2010/main" val="1893525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r>
                  <a:rPr lang="en-US" dirty="0" smtClean="0"/>
                  <a:t>Answer: </a:t>
                </a:r>
                <a:r>
                  <a:rPr lang="en-AU" b="0" i="0" smtClean="0">
                    <a:latin typeface="Cambria Math" panose="02040503050406030204" pitchFamily="18" charset="0"/>
                  </a:rPr>
                  <a:t>𝑖ℏ</a:t>
                </a:r>
                <a:endParaRPr lang="en-US" dirty="0"/>
              </a:p>
            </p:txBody>
          </p:sp>
        </mc:Fallback>
      </mc:AlternateContent>
      <p:sp>
        <p:nvSpPr>
          <p:cNvPr id="4" name="Slide Number Placeholder 3"/>
          <p:cNvSpPr>
            <a:spLocks noGrp="1"/>
          </p:cNvSpPr>
          <p:nvPr>
            <p:ph type="sldNum" sz="quarter" idx="10"/>
          </p:nvPr>
        </p:nvSpPr>
        <p:spPr/>
        <p:txBody>
          <a:bodyPr/>
          <a:lstStyle/>
          <a:p>
            <a:fld id="{01F2A70B-78F2-4DCF-B53B-C990D2FAFB8A}" type="slidenum">
              <a:rPr lang="en-AU" smtClean="0"/>
              <a:t>11</a:t>
            </a:fld>
            <a:endParaRPr lang="en-AU"/>
          </a:p>
        </p:txBody>
      </p:sp>
    </p:spTree>
    <p:extLst>
      <p:ext uri="{BB962C8B-B14F-4D97-AF65-F5344CB8AC3E}">
        <p14:creationId xmlns:p14="http://schemas.microsoft.com/office/powerpoint/2010/main" val="2622707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a:t>Click to edit Master title style</a:t>
            </a:r>
            <a:endParaRPr/>
          </a:p>
        </p:txBody>
      </p:sp>
      <p:grpSp>
        <p:nvGrpSpPr>
          <p:cNvPr id="256" name="line" descr="Line graphic"/>
          <p:cNvGrpSpPr/>
          <p:nvPr/>
        </p:nvGrpSpPr>
        <p:grpSpPr bwMode="invGray">
          <a:xfrm>
            <a:off x="1584896" y="4724400"/>
            <a:ext cx="8631936"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7" name="line" descr="Line graphic"/>
          <p:cNvGrpSpPr/>
          <p:nvPr/>
        </p:nvGrpSpPr>
        <p:grpSpPr bwMode="invGray">
          <a:xfrm>
            <a:off x="1522413" y="1514475"/>
            <a:ext cx="10569575"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8/12/2020</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1612" y="274639"/>
            <a:ext cx="1371600" cy="5901747"/>
          </a:xfrm>
        </p:spPr>
        <p:txBody>
          <a:bodyPr vert="eaVert"/>
          <a:lstStyle/>
          <a:p>
            <a:r>
              <a:rPr lang="en-US"/>
              <a:t>Click to edit Master title style</a:t>
            </a:r>
            <a:endParaRPr/>
          </a:p>
        </p:txBody>
      </p:sp>
      <p:grpSp>
        <p:nvGrpSpPr>
          <p:cNvPr id="7" name="line" descr="Line graphic"/>
          <p:cNvGrpSpPr/>
          <p:nvPr/>
        </p:nvGrpSpPr>
        <p:grpSpPr bwMode="invGray">
          <a:xfrm rot="5400000">
            <a:off x="6864412" y="3472598"/>
            <a:ext cx="6492240" cy="64008"/>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hasCustomPrompt="1"/>
          </p:nvPr>
        </p:nvSpPr>
        <p:spPr>
          <a:xfrm>
            <a:off x="608012" y="277813"/>
            <a:ext cx="9144001" cy="5898573"/>
          </a:xfrm>
        </p:spPr>
        <p:txBody>
          <a:bodyPr vert="eaVert"/>
          <a:lstStyle>
            <a:lvl5pPr>
              <a:defRPr/>
            </a:lvl5pPr>
            <a:lvl6pPr marL="1261872" indent="0">
              <a:buNone/>
              <a:defRPr/>
            </a:lvl6pPr>
            <a:lvl7pPr>
              <a:defRPr/>
            </a:lvl7pPr>
            <a:lvl8pPr>
              <a:defRPr baseline="0"/>
            </a:lvl8pPr>
            <a:lvl9pPr>
              <a:defRPr baseline="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endParaRPr lang="en-US"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8/12/2020</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grpSp>
        <p:nvGrpSpPr>
          <p:cNvPr id="167" name="line" descr="Line graphic"/>
          <p:cNvGrpSpPr/>
          <p:nvPr/>
        </p:nvGrpSpPr>
        <p:grpSpPr bwMode="invGray">
          <a:xfrm>
            <a:off x="1522413" y="1514475"/>
            <a:ext cx="10569575"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9AFE8FB1-0A7A-443E-AAF7-31D4FA1AA312}" type="datetimeFigureOut">
              <a:rPr lang="en-US"/>
              <a:t>8/12/2020</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dirty="0"/>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en-US"/>
              <a:t>Click to edit Master title style</a:t>
            </a:r>
            <a:endParaRPr/>
          </a:p>
        </p:txBody>
      </p:sp>
      <p:grpSp>
        <p:nvGrpSpPr>
          <p:cNvPr id="255" name="line" descr="Line graphic"/>
          <p:cNvGrpSpPr/>
          <p:nvPr/>
        </p:nvGrpSpPr>
        <p:grpSpPr bwMode="invGray">
          <a:xfrm>
            <a:off x="1584896" y="4724400"/>
            <a:ext cx="8631936"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8/12/2020</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grpSp>
        <p:nvGrpSpPr>
          <p:cNvPr id="158" name="line" descr="Line graphic"/>
          <p:cNvGrpSpPr/>
          <p:nvPr/>
        </p:nvGrpSpPr>
        <p:grpSpPr bwMode="invGray">
          <a:xfrm>
            <a:off x="1522413" y="1514475"/>
            <a:ext cx="10569575"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8/12/2020</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lvl1pPr>
              <a:defRPr/>
            </a:lvl1pPr>
          </a:lstStyle>
          <a:p>
            <a:r>
              <a:rPr lang="en-US"/>
              <a:t>Click to edit Master title style</a:t>
            </a:r>
            <a:endParaRPr/>
          </a:p>
        </p:txBody>
      </p:sp>
      <p:grpSp>
        <p:nvGrpSpPr>
          <p:cNvPr id="160" name="line" descr="Line graphic"/>
          <p:cNvGrpSpPr/>
          <p:nvPr/>
        </p:nvGrpSpPr>
        <p:grpSpPr bwMode="invGray">
          <a:xfrm>
            <a:off x="1522413" y="1514475"/>
            <a:ext cx="10569575"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9AFE8FB1-0A7A-443E-AAF7-31D4FA1AA312}" type="datetimeFigureOut">
              <a:rPr lang="en-US"/>
              <a:t>8/12/2020</a:t>
            </a:fld>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156" name="line" descr="Line graphic"/>
          <p:cNvGrpSpPr/>
          <p:nvPr/>
        </p:nvGrpSpPr>
        <p:grpSpPr bwMode="invGray">
          <a:xfrm>
            <a:off x="1522413" y="1514475"/>
            <a:ext cx="10569575"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9AFE8FB1-0A7A-443E-AAF7-31D4FA1AA312}" type="datetimeFigureOut">
              <a:rPr lang="en-US"/>
              <a:t>8/12/2020</a:t>
            </a:fld>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9AFE8FB1-0A7A-443E-AAF7-31D4FA1AA312}" type="datetimeFigureOut">
              <a:rPr lang="en-US"/>
              <a:t>8/12/2020</a:t>
            </a:fld>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grpSp>
        <p:nvGrpSpPr>
          <p:cNvPr id="615" name="frame" descr="Box graphic"/>
          <p:cNvGrpSpPr/>
          <p:nvPr/>
        </p:nvGrpSpPr>
        <p:grpSpPr bwMode="invGray">
          <a:xfrm>
            <a:off x="4417839" y="1630821"/>
            <a:ext cx="6291028"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8/12/2020</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grpSp>
        <p:nvGrpSpPr>
          <p:cNvPr id="614" name="frame" descr="Box graphic"/>
          <p:cNvGrpSpPr/>
          <p:nvPr/>
        </p:nvGrpSpPr>
        <p:grpSpPr bwMode="invGray">
          <a:xfrm flipH="1">
            <a:off x="1447500" y="1630821"/>
            <a:ext cx="6291028"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8/12/2020</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9AFE8FB1-0A7A-443E-AAF7-31D4FA1AA312}" type="datetimeFigureOut">
              <a:rPr lang="en-US" smtClean="0"/>
              <a:pPr/>
              <a:t>8/12/2020</a:t>
            </a:fld>
            <a:endParaRPr lang="en-US" dirty="0"/>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25BA54BD-C84D-46CE-8B72-31BFB26ABA43}" type="slidenum">
              <a:rPr lang="en-US" smtClean="0"/>
              <a:pPr/>
              <a:t>‹#›</a:t>
            </a:fld>
            <a:endParaRPr lang="en-US"/>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4.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gif"/></Relationships>
</file>

<file path=ppt/slides/_rels/slide2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7.emf"/><Relationship Id="rId7" Type="http://schemas.openxmlformats.org/officeDocument/2006/relationships/image" Target="../media/image49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30.png"/><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png"/><Relationship Id="rId4" Type="http://schemas.openxmlformats.org/officeDocument/2006/relationships/image" Target="../media/image57.emf"/><Relationship Id="rId9" Type="http://schemas.openxmlformats.org/officeDocument/2006/relationships/image" Target="../media/image61.emf"/></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3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24.xml"/><Relationship Id="rId13" Type="http://schemas.openxmlformats.org/officeDocument/2006/relationships/image" Target="../media/image73.png"/><Relationship Id="rId3" Type="http://schemas.openxmlformats.org/officeDocument/2006/relationships/tags" Target="../tags/tag5.xml"/><Relationship Id="rId7" Type="http://schemas.openxmlformats.org/officeDocument/2006/relationships/slideLayout" Target="../slideLayouts/slideLayout2.xml"/><Relationship Id="rId12" Type="http://schemas.openxmlformats.org/officeDocument/2006/relationships/image" Target="../media/image72.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image" Target="../media/image71.png"/><Relationship Id="rId5" Type="http://schemas.openxmlformats.org/officeDocument/2006/relationships/tags" Target="../tags/tag7.xml"/><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tags" Target="../tags/tag6.xml"/><Relationship Id="rId9" Type="http://schemas.openxmlformats.org/officeDocument/2006/relationships/image" Target="../media/image69.png"/><Relationship Id="rId14" Type="http://schemas.openxmlformats.org/officeDocument/2006/relationships/image" Target="../media/image74.png"/></Relationships>
</file>

<file path=ppt/slides/_rels/slide3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2.xml"/><Relationship Id="rId7" Type="http://schemas.openxmlformats.org/officeDocument/2006/relationships/image" Target="../media/image76.emf"/><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peg"/></Relationships>
</file>

<file path=ppt/slides/_rels/slide4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3.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utsfs.adsroot.uts.edu.au\homes\staff\134393\Desktop\physics-background-821843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b="9378"/>
          <a:stretch/>
        </p:blipFill>
        <p:spPr bwMode="auto">
          <a:xfrm>
            <a:off x="1" y="-1"/>
            <a:ext cx="12188824"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29916" y="2636912"/>
            <a:ext cx="8928992" cy="3456384"/>
          </a:xfrm>
          <a:prstGeom prst="rect">
            <a:avLst/>
          </a:prstGeom>
          <a:solidFill>
            <a:schemeClr val="bg1">
              <a:lumMod val="85000"/>
              <a:lumOff val="15000"/>
            </a:schemeClr>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ctrTitle"/>
          </p:nvPr>
        </p:nvSpPr>
        <p:spPr>
          <a:xfrm>
            <a:off x="1666429" y="1905000"/>
            <a:ext cx="9144000" cy="2667000"/>
          </a:xfrm>
        </p:spPr>
        <p:txBody>
          <a:bodyPr/>
          <a:lstStyle/>
          <a:p>
            <a:r>
              <a:rPr lang="en-US" dirty="0" smtClean="0"/>
              <a:t>Methods in quantum computing</a:t>
            </a:r>
            <a:endParaRPr lang="en-US" dirty="0"/>
          </a:p>
        </p:txBody>
      </p:sp>
      <p:sp>
        <p:nvSpPr>
          <p:cNvPr id="3" name="Subtitle 2"/>
          <p:cNvSpPr>
            <a:spLocks noGrp="1"/>
          </p:cNvSpPr>
          <p:nvPr>
            <p:ph type="subTitle" idx="1"/>
          </p:nvPr>
        </p:nvSpPr>
        <p:spPr>
          <a:xfrm>
            <a:off x="1666429" y="5105400"/>
            <a:ext cx="9143999" cy="1066800"/>
          </a:xfrm>
        </p:spPr>
        <p:txBody>
          <a:bodyPr>
            <a:normAutofit/>
          </a:bodyPr>
          <a:lstStyle/>
          <a:p>
            <a:r>
              <a:rPr lang="en-US" sz="3200" dirty="0" smtClean="0"/>
              <a:t>Quantum hardware </a:t>
            </a:r>
            <a:r>
              <a:rPr lang="en-US" sz="3200" dirty="0" smtClean="0"/>
              <a:t>implementations</a:t>
            </a:r>
            <a:endParaRPr lang="en-US" sz="3200" dirty="0"/>
          </a:p>
        </p:txBody>
      </p:sp>
    </p:spTree>
    <p:extLst>
      <p:ext uri="{BB962C8B-B14F-4D97-AF65-F5344CB8AC3E}">
        <p14:creationId xmlns:p14="http://schemas.microsoft.com/office/powerpoint/2010/main" val="78802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Spin qubits: donor atoms</a:t>
            </a:r>
            <a:endParaRPr lang="en-AU" dirty="0"/>
          </a:p>
        </p:txBody>
      </p:sp>
      <p:grpSp>
        <p:nvGrpSpPr>
          <p:cNvPr id="3" name="Group 2"/>
          <p:cNvGrpSpPr/>
          <p:nvPr/>
        </p:nvGrpSpPr>
        <p:grpSpPr>
          <a:xfrm>
            <a:off x="837828" y="2837143"/>
            <a:ext cx="3080330" cy="2495863"/>
            <a:chOff x="450252" y="1163187"/>
            <a:chExt cx="3080330" cy="2495863"/>
          </a:xfrm>
        </p:grpSpPr>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64449" t="16812" r="7694" b="41970"/>
            <a:stretch/>
          </p:blipFill>
          <p:spPr bwMode="auto">
            <a:xfrm>
              <a:off x="713143" y="1163187"/>
              <a:ext cx="2342681" cy="195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50252" y="3258940"/>
              <a:ext cx="3080330" cy="400110"/>
            </a:xfrm>
            <a:prstGeom prst="rect">
              <a:avLst/>
            </a:prstGeom>
            <a:noFill/>
          </p:spPr>
          <p:txBody>
            <a:bodyPr wrap="none" rtlCol="0">
              <a:spAutoFit/>
            </a:bodyPr>
            <a:lstStyle/>
            <a:p>
              <a:r>
                <a:rPr lang="en-AU" dirty="0" smtClean="0"/>
                <a:t>P </a:t>
              </a:r>
              <a:r>
                <a:rPr lang="en-AU" dirty="0" err="1" smtClean="0"/>
                <a:t>vs</a:t>
              </a:r>
              <a:r>
                <a:rPr lang="en-AU" dirty="0" smtClean="0"/>
                <a:t> Si: one more proton </a:t>
              </a:r>
              <a:endParaRPr lang="en-AU" dirty="0"/>
            </a:p>
          </p:txBody>
        </p:sp>
      </p:grpSp>
      <p:grpSp>
        <p:nvGrpSpPr>
          <p:cNvPr id="6" name="Group 5"/>
          <p:cNvGrpSpPr/>
          <p:nvPr/>
        </p:nvGrpSpPr>
        <p:grpSpPr>
          <a:xfrm>
            <a:off x="8110636" y="2564904"/>
            <a:ext cx="4201886" cy="3122045"/>
            <a:chOff x="4753945" y="844781"/>
            <a:chExt cx="4201886" cy="3122045"/>
          </a:xfrm>
        </p:grpSpPr>
        <p:pic>
          <p:nvPicPr>
            <p:cNvPr id="7" name="Picture 4"/>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406440" y="844781"/>
              <a:ext cx="2620091" cy="2289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753945" y="3258940"/>
              <a:ext cx="4201886" cy="707886"/>
            </a:xfrm>
            <a:prstGeom prst="rect">
              <a:avLst/>
            </a:prstGeom>
            <a:noFill/>
          </p:spPr>
          <p:txBody>
            <a:bodyPr wrap="square" rtlCol="0">
              <a:spAutoFit/>
            </a:bodyPr>
            <a:lstStyle/>
            <a:p>
              <a:r>
                <a:rPr lang="en-AU" dirty="0" smtClean="0"/>
                <a:t>Loosely bound 15</a:t>
              </a:r>
              <a:r>
                <a:rPr lang="en-AU" baseline="30000" dirty="0" smtClean="0"/>
                <a:t>th</a:t>
              </a:r>
              <a:r>
                <a:rPr lang="en-AU" dirty="0" smtClean="0"/>
                <a:t> electron of P</a:t>
              </a:r>
            </a:p>
            <a:p>
              <a:r>
                <a:rPr lang="en-AU" dirty="0" smtClean="0"/>
                <a:t>Bohr radius ~ 2 nm</a:t>
              </a:r>
              <a:endParaRPr lang="en-AU" dirty="0"/>
            </a:p>
          </p:txBody>
        </p:sp>
      </p:grpSp>
      <p:grpSp>
        <p:nvGrpSpPr>
          <p:cNvPr id="9" name="Group 8"/>
          <p:cNvGrpSpPr/>
          <p:nvPr/>
        </p:nvGrpSpPr>
        <p:grpSpPr>
          <a:xfrm>
            <a:off x="4654252" y="2670436"/>
            <a:ext cx="3160658" cy="2662570"/>
            <a:chOff x="370710" y="3966826"/>
            <a:chExt cx="3160658" cy="2662570"/>
          </a:xfrm>
        </p:grpSpPr>
        <p:pic>
          <p:nvPicPr>
            <p:cNvPr id="10" name="Picture 3"/>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70710" y="3966826"/>
              <a:ext cx="2966295" cy="2253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384353" y="6229286"/>
              <a:ext cx="3147015" cy="400110"/>
            </a:xfrm>
            <a:prstGeom prst="rect">
              <a:avLst/>
            </a:prstGeom>
            <a:noFill/>
          </p:spPr>
          <p:txBody>
            <a:bodyPr wrap="none" rtlCol="0">
              <a:spAutoFit/>
            </a:bodyPr>
            <a:lstStyle/>
            <a:p>
              <a:r>
                <a:rPr lang="en-AU" dirty="0" smtClean="0"/>
                <a:t>Coulomb binding potential</a:t>
              </a:r>
              <a:endParaRPr lang="en-AU" dirty="0"/>
            </a:p>
          </p:txBody>
        </p:sp>
      </p:grpSp>
    </p:spTree>
    <p:extLst>
      <p:ext uri="{BB962C8B-B14F-4D97-AF65-F5344CB8AC3E}">
        <p14:creationId xmlns:p14="http://schemas.microsoft.com/office/powerpoint/2010/main" val="246988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AU" dirty="0"/>
              <a:t>Spin qubits: donor atoms</a:t>
            </a:r>
            <a:endParaRPr lang="en-US" dirty="0"/>
          </a:p>
        </p:txBody>
      </p:sp>
      <p:sp>
        <p:nvSpPr>
          <p:cNvPr id="32" name="Cube 31"/>
          <p:cNvSpPr/>
          <p:nvPr/>
        </p:nvSpPr>
        <p:spPr bwMode="auto">
          <a:xfrm>
            <a:off x="3934172" y="2780928"/>
            <a:ext cx="5351150" cy="4796164"/>
          </a:xfrm>
          <a:prstGeom prst="cube">
            <a:avLst>
              <a:gd name="adj" fmla="val 23576"/>
            </a:avLst>
          </a:prstGeom>
          <a:gradFill flip="none" rotWithShape="1">
            <a:gsLst>
              <a:gs pos="0">
                <a:srgbClr val="003399"/>
              </a:gs>
              <a:gs pos="91000">
                <a:schemeClr val="bg1"/>
              </a:gs>
              <a:gs pos="100000">
                <a:schemeClr val="bg1"/>
              </a:gs>
            </a:gsLst>
            <a:lin ang="5400000" scaled="1"/>
            <a:tileRect/>
          </a:gradFill>
          <a:ln w="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863600" rtl="0" eaLnBrk="1" fontAlgn="base" latinLnBrk="0" hangingPunct="1">
              <a:lnSpc>
                <a:spcPct val="100000"/>
              </a:lnSpc>
              <a:spcBef>
                <a:spcPct val="50000"/>
              </a:spcBef>
              <a:spcAft>
                <a:spcPct val="0"/>
              </a:spcAft>
              <a:buClrTx/>
              <a:buSzTx/>
              <a:buFontTx/>
              <a:buNone/>
              <a:tabLst/>
            </a:pPr>
            <a:endParaRPr kumimoji="0" lang="en-AU" sz="4200" b="0" i="0" u="none" strike="noStrike" cap="none" normalizeH="0" baseline="0" dirty="0" smtClean="0">
              <a:ln>
                <a:noFill/>
              </a:ln>
              <a:solidFill>
                <a:schemeClr val="tx1"/>
              </a:solidFill>
              <a:effectLst/>
              <a:latin typeface="Arial" charset="0"/>
            </a:endParaRPr>
          </a:p>
        </p:txBody>
      </p:sp>
      <p:sp>
        <p:nvSpPr>
          <p:cNvPr id="3" name="TextBox 2"/>
          <p:cNvSpPr txBox="1"/>
          <p:nvPr/>
        </p:nvSpPr>
        <p:spPr>
          <a:xfrm>
            <a:off x="3989898" y="5197445"/>
            <a:ext cx="587020" cy="646331"/>
          </a:xfrm>
          <a:prstGeom prst="rect">
            <a:avLst/>
          </a:prstGeom>
          <a:noFill/>
        </p:spPr>
        <p:txBody>
          <a:bodyPr wrap="none" rtlCol="0">
            <a:spAutoFit/>
          </a:bodyPr>
          <a:lstStyle/>
          <a:p>
            <a:pPr>
              <a:lnSpc>
                <a:spcPct val="90000"/>
              </a:lnSpc>
            </a:pPr>
            <a:r>
              <a:rPr lang="en-AU" sz="4000" dirty="0" smtClean="0"/>
              <a:t>Si</a:t>
            </a:r>
            <a:endParaRPr lang="en-AU" sz="4000" dirty="0"/>
          </a:p>
        </p:txBody>
      </p:sp>
      <p:grpSp>
        <p:nvGrpSpPr>
          <p:cNvPr id="4" name="Group 3"/>
          <p:cNvGrpSpPr/>
          <p:nvPr/>
        </p:nvGrpSpPr>
        <p:grpSpPr>
          <a:xfrm>
            <a:off x="6213540" y="2946860"/>
            <a:ext cx="747136" cy="808940"/>
            <a:chOff x="9935969" y="3351330"/>
            <a:chExt cx="747136" cy="808940"/>
          </a:xfrm>
        </p:grpSpPr>
        <p:grpSp>
          <p:nvGrpSpPr>
            <p:cNvPr id="60" name="Group 245"/>
            <p:cNvGrpSpPr>
              <a:grpSpLocks noChangeAspect="1"/>
            </p:cNvGrpSpPr>
            <p:nvPr/>
          </p:nvGrpSpPr>
          <p:grpSpPr>
            <a:xfrm>
              <a:off x="10204118" y="3351330"/>
              <a:ext cx="326587" cy="631205"/>
              <a:chOff x="6487312" y="4721091"/>
              <a:chExt cx="177858" cy="340215"/>
            </a:xfrm>
            <a:effectLst>
              <a:glow rad="127000">
                <a:srgbClr val="4F81BD">
                  <a:alpha val="0"/>
                </a:srgbClr>
              </a:glow>
              <a:outerShdw blurRad="50800" dist="50800" dir="5400000" algn="ctr" rotWithShape="0">
                <a:srgbClr val="000000">
                  <a:alpha val="0"/>
                </a:srgbClr>
              </a:outerShdw>
              <a:reflection stA="0" endPos="65000" dist="50800" dir="5400000" sy="-100000" algn="bl" rotWithShape="0"/>
            </a:effectLst>
          </p:grpSpPr>
          <p:sp>
            <p:nvSpPr>
              <p:cNvPr id="62" name="Oval 61"/>
              <p:cNvSpPr/>
              <p:nvPr/>
            </p:nvSpPr>
            <p:spPr>
              <a:xfrm>
                <a:off x="6487312" y="4816889"/>
                <a:ext cx="177858" cy="175566"/>
              </a:xfrm>
              <a:prstGeom prst="ellipse">
                <a:avLst/>
              </a:prstGeom>
              <a:solidFill>
                <a:srgbClr val="FF0000">
                  <a:alpha val="89020"/>
                </a:srgbClr>
              </a:solidFill>
              <a:ln w="19050" cap="flat" cmpd="sng" algn="ctr">
                <a:noFill/>
                <a:prstDash val="solid"/>
              </a:ln>
              <a:effectLst>
                <a:glow rad="63500">
                  <a:srgbClr val="FF0000">
                    <a:alpha val="40000"/>
                  </a:srgbClr>
                </a:glow>
                <a:softEdge rad="0"/>
              </a:effectLst>
              <a:scene3d>
                <a:camera prst="orthographicFront"/>
                <a:lightRig rig="balanced" dir="t"/>
              </a:scene3d>
              <a:sp3d prstMaterial="metal">
                <a:bevelT w="254000" h="254000"/>
              </a:sp3d>
            </p:spPr>
            <p:txBody>
              <a:bodyPr rtlCol="0" anchor="ctr"/>
              <a:lstStyle/>
              <a:p>
                <a:pPr algn="ctr" fontAlgn="auto">
                  <a:spcBef>
                    <a:spcPts val="0"/>
                  </a:spcBef>
                  <a:spcAft>
                    <a:spcPts val="0"/>
                  </a:spcAft>
                  <a:defRPr/>
                </a:pPr>
                <a:endParaRPr lang="en-US" sz="1800" u="sng" kern="0" dirty="0">
                  <a:solidFill>
                    <a:sysClr val="window" lastClr="FFFFFF"/>
                  </a:solidFill>
                  <a:latin typeface="Calibri"/>
                </a:endParaRPr>
              </a:p>
            </p:txBody>
          </p:sp>
          <p:cxnSp>
            <p:nvCxnSpPr>
              <p:cNvPr id="61" name="Straight Arrow Connector 60"/>
              <p:cNvCxnSpPr/>
              <p:nvPr/>
            </p:nvCxnSpPr>
            <p:spPr>
              <a:xfrm flipV="1">
                <a:off x="6526122" y="4721091"/>
                <a:ext cx="107223" cy="340215"/>
              </a:xfrm>
              <a:prstGeom prst="straightConnector1">
                <a:avLst/>
              </a:prstGeom>
              <a:noFill/>
              <a:ln w="57150" cap="flat" cmpd="sng" algn="ctr">
                <a:solidFill>
                  <a:srgbClr val="FF0000"/>
                </a:solidFill>
                <a:prstDash val="solid"/>
                <a:headEnd type="none" w="med" len="med"/>
                <a:tailEnd type="triangle" w="med" len="med"/>
              </a:ln>
              <a:effectLst>
                <a:glow rad="63500">
                  <a:srgbClr val="FF0000">
                    <a:alpha val="40000"/>
                  </a:srgbClr>
                </a:glow>
              </a:effectLst>
              <a:scene3d>
                <a:camera prst="orthographicFront"/>
                <a:lightRig rig="balanced" dir="t"/>
              </a:scene3d>
              <a:sp3d prstMaterial="metal">
                <a:bevelT/>
              </a:sp3d>
            </p:spPr>
          </p:cxnSp>
        </p:grpSp>
        <p:grpSp>
          <p:nvGrpSpPr>
            <p:cNvPr id="17" name="Group 245"/>
            <p:cNvGrpSpPr>
              <a:grpSpLocks noChangeAspect="1"/>
            </p:cNvGrpSpPr>
            <p:nvPr/>
          </p:nvGrpSpPr>
          <p:grpSpPr>
            <a:xfrm>
              <a:off x="10356518" y="3503730"/>
              <a:ext cx="326587" cy="631205"/>
              <a:chOff x="6487312" y="4721091"/>
              <a:chExt cx="177858" cy="340215"/>
            </a:xfrm>
            <a:effectLst>
              <a:glow rad="127000">
                <a:srgbClr val="4F81BD">
                  <a:alpha val="0"/>
                </a:srgbClr>
              </a:glow>
              <a:outerShdw blurRad="50800" dist="50800" dir="5400000" algn="ctr" rotWithShape="0">
                <a:srgbClr val="000000">
                  <a:alpha val="0"/>
                </a:srgbClr>
              </a:outerShdw>
              <a:reflection stA="0" endPos="65000" dist="50800" dir="5400000" sy="-100000" algn="bl" rotWithShape="0"/>
            </a:effectLst>
          </p:grpSpPr>
          <p:sp>
            <p:nvSpPr>
              <p:cNvPr id="18" name="Oval 17"/>
              <p:cNvSpPr/>
              <p:nvPr/>
            </p:nvSpPr>
            <p:spPr>
              <a:xfrm>
                <a:off x="6487312" y="4816889"/>
                <a:ext cx="177858" cy="175566"/>
              </a:xfrm>
              <a:prstGeom prst="ellipse">
                <a:avLst/>
              </a:prstGeom>
              <a:solidFill>
                <a:srgbClr val="FF0000">
                  <a:alpha val="89020"/>
                </a:srgbClr>
              </a:solidFill>
              <a:ln w="19050" cap="flat" cmpd="sng" algn="ctr">
                <a:noFill/>
                <a:prstDash val="solid"/>
              </a:ln>
              <a:effectLst>
                <a:glow rad="63500">
                  <a:srgbClr val="FF0000">
                    <a:alpha val="40000"/>
                  </a:srgbClr>
                </a:glow>
                <a:softEdge rad="0"/>
              </a:effectLst>
              <a:scene3d>
                <a:camera prst="orthographicFront"/>
                <a:lightRig rig="balanced" dir="t"/>
              </a:scene3d>
              <a:sp3d prstMaterial="metal">
                <a:bevelT w="254000" h="254000"/>
              </a:sp3d>
            </p:spPr>
            <p:txBody>
              <a:bodyPr rtlCol="0" anchor="ctr"/>
              <a:lstStyle/>
              <a:p>
                <a:pPr algn="ctr" fontAlgn="auto">
                  <a:spcBef>
                    <a:spcPts val="0"/>
                  </a:spcBef>
                  <a:spcAft>
                    <a:spcPts val="0"/>
                  </a:spcAft>
                  <a:defRPr/>
                </a:pPr>
                <a:endParaRPr lang="en-US" sz="1800" u="sng" kern="0" dirty="0">
                  <a:solidFill>
                    <a:sysClr val="window" lastClr="FFFFFF"/>
                  </a:solidFill>
                  <a:latin typeface="Calibri"/>
                </a:endParaRPr>
              </a:p>
            </p:txBody>
          </p:sp>
          <p:cxnSp>
            <p:nvCxnSpPr>
              <p:cNvPr id="19" name="Straight Arrow Connector 18"/>
              <p:cNvCxnSpPr/>
              <p:nvPr/>
            </p:nvCxnSpPr>
            <p:spPr>
              <a:xfrm flipV="1">
                <a:off x="6526122" y="4721091"/>
                <a:ext cx="107223" cy="340215"/>
              </a:xfrm>
              <a:prstGeom prst="straightConnector1">
                <a:avLst/>
              </a:prstGeom>
              <a:noFill/>
              <a:ln w="57150" cap="flat" cmpd="sng" algn="ctr">
                <a:solidFill>
                  <a:srgbClr val="FF0000"/>
                </a:solidFill>
                <a:prstDash val="solid"/>
                <a:headEnd type="none" w="med" len="med"/>
                <a:tailEnd type="triangle" w="med" len="med"/>
              </a:ln>
              <a:effectLst>
                <a:glow rad="63500">
                  <a:srgbClr val="FF0000">
                    <a:alpha val="40000"/>
                  </a:srgbClr>
                </a:glow>
              </a:effectLst>
              <a:scene3d>
                <a:camera prst="orthographicFront"/>
                <a:lightRig rig="balanced" dir="t"/>
              </a:scene3d>
              <a:sp3d prstMaterial="metal">
                <a:bevelT/>
              </a:sp3d>
            </p:spPr>
          </p:cxnSp>
        </p:grpSp>
        <p:grpSp>
          <p:nvGrpSpPr>
            <p:cNvPr id="20" name="Group 245"/>
            <p:cNvGrpSpPr>
              <a:grpSpLocks noChangeAspect="1"/>
            </p:cNvGrpSpPr>
            <p:nvPr/>
          </p:nvGrpSpPr>
          <p:grpSpPr>
            <a:xfrm>
              <a:off x="9935969" y="3529065"/>
              <a:ext cx="326587" cy="631205"/>
              <a:chOff x="6487312" y="4721091"/>
              <a:chExt cx="177858" cy="340215"/>
            </a:xfrm>
            <a:effectLst>
              <a:glow rad="127000">
                <a:srgbClr val="4F81BD">
                  <a:alpha val="0"/>
                </a:srgbClr>
              </a:glow>
              <a:outerShdw blurRad="50800" dist="50800" dir="5400000" algn="ctr" rotWithShape="0">
                <a:srgbClr val="000000">
                  <a:alpha val="0"/>
                </a:srgbClr>
              </a:outerShdw>
              <a:reflection stA="0" endPos="65000" dist="50800" dir="5400000" sy="-100000" algn="bl" rotWithShape="0"/>
            </a:effectLst>
          </p:grpSpPr>
          <p:sp>
            <p:nvSpPr>
              <p:cNvPr id="21" name="Oval 20"/>
              <p:cNvSpPr/>
              <p:nvPr/>
            </p:nvSpPr>
            <p:spPr>
              <a:xfrm>
                <a:off x="6487312" y="4816889"/>
                <a:ext cx="177858" cy="175566"/>
              </a:xfrm>
              <a:prstGeom prst="ellipse">
                <a:avLst/>
              </a:prstGeom>
              <a:solidFill>
                <a:srgbClr val="FF0000">
                  <a:alpha val="89020"/>
                </a:srgbClr>
              </a:solidFill>
              <a:ln w="19050" cap="flat" cmpd="sng" algn="ctr">
                <a:noFill/>
                <a:prstDash val="solid"/>
              </a:ln>
              <a:effectLst>
                <a:glow rad="63500">
                  <a:srgbClr val="FF0000">
                    <a:alpha val="40000"/>
                  </a:srgbClr>
                </a:glow>
                <a:softEdge rad="0"/>
              </a:effectLst>
              <a:scene3d>
                <a:camera prst="orthographicFront"/>
                <a:lightRig rig="balanced" dir="t"/>
              </a:scene3d>
              <a:sp3d prstMaterial="metal">
                <a:bevelT w="254000" h="254000"/>
              </a:sp3d>
            </p:spPr>
            <p:txBody>
              <a:bodyPr rtlCol="0" anchor="ctr"/>
              <a:lstStyle/>
              <a:p>
                <a:pPr algn="ctr" fontAlgn="auto">
                  <a:spcBef>
                    <a:spcPts val="0"/>
                  </a:spcBef>
                  <a:spcAft>
                    <a:spcPts val="0"/>
                  </a:spcAft>
                  <a:defRPr/>
                </a:pPr>
                <a:endParaRPr lang="en-US" sz="1800" u="sng" kern="0" dirty="0">
                  <a:solidFill>
                    <a:sysClr val="window" lastClr="FFFFFF"/>
                  </a:solidFill>
                  <a:latin typeface="Calibri"/>
                </a:endParaRPr>
              </a:p>
            </p:txBody>
          </p:sp>
          <p:cxnSp>
            <p:nvCxnSpPr>
              <p:cNvPr id="22" name="Straight Arrow Connector 21"/>
              <p:cNvCxnSpPr/>
              <p:nvPr/>
            </p:nvCxnSpPr>
            <p:spPr>
              <a:xfrm flipV="1">
                <a:off x="6526122" y="4721091"/>
                <a:ext cx="107223" cy="340215"/>
              </a:xfrm>
              <a:prstGeom prst="straightConnector1">
                <a:avLst/>
              </a:prstGeom>
              <a:noFill/>
              <a:ln w="57150" cap="flat" cmpd="sng" algn="ctr">
                <a:solidFill>
                  <a:srgbClr val="FF0000"/>
                </a:solidFill>
                <a:prstDash val="solid"/>
                <a:headEnd type="none" w="med" len="med"/>
                <a:tailEnd type="triangle" w="med" len="med"/>
              </a:ln>
              <a:effectLst>
                <a:glow rad="63500">
                  <a:srgbClr val="FF0000">
                    <a:alpha val="40000"/>
                  </a:srgbClr>
                </a:glow>
              </a:effectLst>
              <a:scene3d>
                <a:camera prst="orthographicFront"/>
                <a:lightRig rig="balanced" dir="t"/>
              </a:scene3d>
              <a:sp3d prstMaterial="metal">
                <a:bevelT/>
              </a:sp3d>
            </p:spPr>
          </p:cxnSp>
        </p:grpSp>
      </p:grpSp>
      <p:sp>
        <p:nvSpPr>
          <p:cNvPr id="24" name="TextBox 23"/>
          <p:cNvSpPr txBox="1"/>
          <p:nvPr/>
        </p:nvSpPr>
        <p:spPr>
          <a:xfrm>
            <a:off x="5119748" y="1988840"/>
            <a:ext cx="2630848" cy="369332"/>
          </a:xfrm>
          <a:prstGeom prst="rect">
            <a:avLst/>
          </a:prstGeom>
          <a:noFill/>
        </p:spPr>
        <p:txBody>
          <a:bodyPr wrap="none" rtlCol="0">
            <a:spAutoFit/>
          </a:bodyPr>
          <a:lstStyle/>
          <a:p>
            <a:r>
              <a:rPr lang="en-AU" dirty="0">
                <a:solidFill>
                  <a:srgbClr val="FF6600"/>
                </a:solidFill>
              </a:rPr>
              <a:t>Ion-implanted 31P donors</a:t>
            </a:r>
            <a:endParaRPr lang="en-AU" dirty="0">
              <a:solidFill>
                <a:srgbClr val="FF6600"/>
              </a:solidFill>
            </a:endParaRP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408" y="2780928"/>
            <a:ext cx="4607400" cy="1140804"/>
          </a:xfrm>
          <a:prstGeom prst="rect">
            <a:avLst/>
          </a:prstGeom>
        </p:spPr>
      </p:pic>
    </p:spTree>
    <p:extLst>
      <p:ext uri="{BB962C8B-B14F-4D97-AF65-F5344CB8AC3E}">
        <p14:creationId xmlns:p14="http://schemas.microsoft.com/office/powerpoint/2010/main" val="82841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34" name="AutoShape 18" descr="Professor Gerhard Klimeck"/>
          <p:cNvSpPr>
            <a:spLocks noChangeAspect="1" noChangeArrowheads="1"/>
          </p:cNvSpPr>
          <p:nvPr/>
        </p:nvSpPr>
        <p:spPr bwMode="auto">
          <a:xfrm>
            <a:off x="167798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DDDDDD"/>
              </a:solidFill>
            </a:endParaRPr>
          </a:p>
        </p:txBody>
      </p:sp>
      <p:sp>
        <p:nvSpPr>
          <p:cNvPr id="367636" name="AutoShape 20" descr="Professor Gerhard Klimeck"/>
          <p:cNvSpPr>
            <a:spLocks noChangeAspect="1" noChangeArrowheads="1"/>
          </p:cNvSpPr>
          <p:nvPr/>
        </p:nvSpPr>
        <p:spPr bwMode="auto">
          <a:xfrm>
            <a:off x="167798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DDDDDD"/>
              </a:solidFill>
            </a:endParaRPr>
          </a:p>
        </p:txBody>
      </p:sp>
      <p:sp>
        <p:nvSpPr>
          <p:cNvPr id="367638" name="AutoShape 22" descr="https://engineering.purdue.edu/ECE/Spotlights/professor-gerhard-klimeck-elected-fellow-of-american-physical-society/klimeck_gerhard_news_2009.jpg"/>
          <p:cNvSpPr>
            <a:spLocks noChangeAspect="1" noChangeArrowheads="1"/>
          </p:cNvSpPr>
          <p:nvPr/>
        </p:nvSpPr>
        <p:spPr bwMode="auto">
          <a:xfrm>
            <a:off x="167798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DDDDDD"/>
              </a:solidFill>
            </a:endParaRPr>
          </a:p>
        </p:txBody>
      </p:sp>
      <p:sp>
        <p:nvSpPr>
          <p:cNvPr id="275" name="Flowchart: Manual Operation 274"/>
          <p:cNvSpPr/>
          <p:nvPr/>
        </p:nvSpPr>
        <p:spPr>
          <a:xfrm rot="6520551">
            <a:off x="9718713" y="4501546"/>
            <a:ext cx="687898" cy="1286945"/>
          </a:xfrm>
          <a:prstGeom prst="flowChartManualOperation">
            <a:avLst/>
          </a:prstGeom>
          <a:solidFill>
            <a:srgbClr val="FF0000">
              <a:alpha val="40000"/>
            </a:srgbClr>
          </a:solidFill>
          <a:ln w="12700" cap="flat" cmpd="sng" algn="ctr">
            <a:noFill/>
            <a:prstDash val="solid"/>
          </a:ln>
          <a:effectLst>
            <a:outerShdw blurRad="114300" sx="115000" sy="115000" algn="ctr" rotWithShape="0">
              <a:schemeClr val="tx2"/>
            </a:outerShdw>
          </a:effectLst>
        </p:spPr>
        <p:txBody>
          <a:bodyPr rtlCol="0" anchor="ctr"/>
          <a:lstStyle/>
          <a:p>
            <a:pPr algn="ctr">
              <a:defRPr/>
            </a:pPr>
            <a:endParaRPr lang="en-AU" kern="0">
              <a:solidFill>
                <a:sysClr val="window" lastClr="FFFFFF"/>
              </a:solidFill>
              <a:latin typeface="Calibri"/>
            </a:endParaRPr>
          </a:p>
        </p:txBody>
      </p:sp>
      <p:sp>
        <p:nvSpPr>
          <p:cNvPr id="276" name="Flowchart: Manual Operation 275"/>
          <p:cNvSpPr/>
          <p:nvPr/>
        </p:nvSpPr>
        <p:spPr>
          <a:xfrm rot="15068465">
            <a:off x="2858201" y="4664207"/>
            <a:ext cx="789695" cy="1217894"/>
          </a:xfrm>
          <a:prstGeom prst="flowChartManualOperation">
            <a:avLst/>
          </a:prstGeom>
          <a:solidFill>
            <a:srgbClr val="FF0000">
              <a:alpha val="40000"/>
            </a:srgbClr>
          </a:solidFill>
          <a:ln w="12700" cap="flat" cmpd="sng" algn="ctr">
            <a:noFill/>
            <a:prstDash val="solid"/>
          </a:ln>
          <a:effectLst>
            <a:outerShdw blurRad="114300" sx="115000" sy="115000" algn="ctr" rotWithShape="0">
              <a:schemeClr val="tx2"/>
            </a:outerShdw>
          </a:effectLst>
        </p:spPr>
        <p:txBody>
          <a:bodyPr rtlCol="0" anchor="ctr"/>
          <a:lstStyle/>
          <a:p>
            <a:pPr algn="ctr"/>
            <a:endParaRPr lang="en-AU" kern="0">
              <a:solidFill>
                <a:sysClr val="window" lastClr="FFFFFF"/>
              </a:solidFill>
              <a:latin typeface="Calibri"/>
            </a:endParaRPr>
          </a:p>
        </p:txBody>
      </p:sp>
      <p:pic>
        <p:nvPicPr>
          <p:cNvPr id="277" name="Picture 276"/>
          <p:cNvPicPr>
            <a:picLocks noChangeAspect="1"/>
          </p:cNvPicPr>
          <p:nvPr/>
        </p:nvPicPr>
        <p:blipFill rotWithShape="1">
          <a:blip r:embed="rId3" cstate="print">
            <a:extLst>
              <a:ext uri="{28A0092B-C50C-407E-A947-70E740481C1C}">
                <a14:useLocalDpi xmlns:a14="http://schemas.microsoft.com/office/drawing/2010/main" val="0"/>
              </a:ext>
            </a:extLst>
          </a:blip>
          <a:srcRect b="14972"/>
          <a:stretch/>
        </p:blipFill>
        <p:spPr>
          <a:xfrm>
            <a:off x="3419605" y="1771057"/>
            <a:ext cx="6408772" cy="4086461"/>
          </a:xfrm>
          <a:prstGeom prst="rect">
            <a:avLst/>
          </a:prstGeom>
        </p:spPr>
      </p:pic>
      <p:grpSp>
        <p:nvGrpSpPr>
          <p:cNvPr id="7" name="Group 6"/>
          <p:cNvGrpSpPr/>
          <p:nvPr/>
        </p:nvGrpSpPr>
        <p:grpSpPr>
          <a:xfrm>
            <a:off x="3426071" y="2442944"/>
            <a:ext cx="5637071" cy="1792142"/>
            <a:chOff x="1438685" y="1574887"/>
            <a:chExt cx="5637071" cy="1792142"/>
          </a:xfrm>
        </p:grpSpPr>
        <p:cxnSp>
          <p:nvCxnSpPr>
            <p:cNvPr id="278" name="Straight Arrow Connector 277"/>
            <p:cNvCxnSpPr/>
            <p:nvPr/>
          </p:nvCxnSpPr>
          <p:spPr>
            <a:xfrm flipV="1">
              <a:off x="1747164" y="2461485"/>
              <a:ext cx="5328592" cy="48897"/>
            </a:xfrm>
            <a:prstGeom prst="straightConnector1">
              <a:avLst/>
            </a:prstGeom>
            <a:noFill/>
            <a:ln w="28575" cap="flat" cmpd="sng" algn="ctr">
              <a:solidFill>
                <a:srgbClr val="FFFF00"/>
              </a:solidFill>
              <a:prstDash val="solid"/>
              <a:headEnd type="triangle" w="med" len="med"/>
              <a:tailEnd type="triangle" w="med" len="med"/>
            </a:ln>
            <a:effectLst/>
          </p:spPr>
        </p:cxnSp>
        <p:sp>
          <p:nvSpPr>
            <p:cNvPr id="279" name="TextBox 278"/>
            <p:cNvSpPr txBox="1"/>
            <p:nvPr/>
          </p:nvSpPr>
          <p:spPr>
            <a:xfrm>
              <a:off x="1438685" y="2109140"/>
              <a:ext cx="524503" cy="338554"/>
            </a:xfrm>
            <a:prstGeom prst="rect">
              <a:avLst/>
            </a:prstGeom>
            <a:noFill/>
          </p:spPr>
          <p:txBody>
            <a:bodyPr wrap="none" rtlCol="0">
              <a:spAutoFit/>
            </a:bodyPr>
            <a:lstStyle/>
            <a:p>
              <a:pPr>
                <a:defRPr/>
              </a:pPr>
              <a:r>
                <a:rPr lang="en-AU" sz="1600" b="1" i="1" kern="0" dirty="0">
                  <a:solidFill>
                    <a:srgbClr val="FFFF00"/>
                  </a:solidFill>
                  <a:latin typeface="Arial" pitchFamily="34" charset="0"/>
                  <a:cs typeface="Arial" pitchFamily="34" charset="0"/>
                </a:rPr>
                <a:t>i</a:t>
              </a:r>
              <a:r>
                <a:rPr lang="en-AU" sz="1600" b="1" kern="0" baseline="-25000" dirty="0">
                  <a:solidFill>
                    <a:srgbClr val="FFFF00"/>
                  </a:solidFill>
                  <a:latin typeface="Arial" pitchFamily="34" charset="0"/>
                  <a:cs typeface="Arial" pitchFamily="34" charset="0"/>
                </a:rPr>
                <a:t>ESR</a:t>
              </a:r>
              <a:endParaRPr lang="en-AU" sz="1600" b="1" kern="0" dirty="0">
                <a:solidFill>
                  <a:srgbClr val="FFFF00"/>
                </a:solidFill>
                <a:latin typeface="Arial" pitchFamily="34" charset="0"/>
                <a:cs typeface="Arial" pitchFamily="34" charset="0"/>
              </a:endParaRPr>
            </a:p>
          </p:txBody>
        </p:sp>
        <p:grpSp>
          <p:nvGrpSpPr>
            <p:cNvPr id="280" name="Group 222"/>
            <p:cNvGrpSpPr/>
            <p:nvPr/>
          </p:nvGrpSpPr>
          <p:grpSpPr>
            <a:xfrm rot="1008509">
              <a:off x="4362043" y="1601392"/>
              <a:ext cx="525433" cy="1765637"/>
              <a:chOff x="6382870" y="3307977"/>
              <a:chExt cx="784413" cy="1120588"/>
            </a:xfrm>
          </p:grpSpPr>
          <p:grpSp>
            <p:nvGrpSpPr>
              <p:cNvPr id="295" name="Group 14"/>
              <p:cNvGrpSpPr/>
              <p:nvPr/>
            </p:nvGrpSpPr>
            <p:grpSpPr>
              <a:xfrm>
                <a:off x="6472517" y="3473822"/>
                <a:ext cx="587189" cy="815789"/>
                <a:chOff x="6042211" y="4078940"/>
                <a:chExt cx="587189" cy="815789"/>
              </a:xfrm>
            </p:grpSpPr>
            <p:sp>
              <p:nvSpPr>
                <p:cNvPr id="302" name="Arc 301"/>
                <p:cNvSpPr/>
                <p:nvPr/>
              </p:nvSpPr>
              <p:spPr>
                <a:xfrm rot="20562122">
                  <a:off x="6051176" y="4087905"/>
                  <a:ext cx="578224" cy="806824"/>
                </a:xfrm>
                <a:prstGeom prst="arc">
                  <a:avLst>
                    <a:gd name="adj1" fmla="val 16200000"/>
                    <a:gd name="adj2" fmla="val 5057362"/>
                  </a:avLst>
                </a:prstGeom>
                <a:noFill/>
                <a:ln w="19050" cap="flat" cmpd="sng" algn="ctr">
                  <a:solidFill>
                    <a:srgbClr val="FFFF00"/>
                  </a:solidFill>
                  <a:prstDash val="solid"/>
                </a:ln>
                <a:effectLst/>
              </p:spPr>
              <p:txBody>
                <a:bodyPr rtlCol="0" anchor="ctr"/>
                <a:lstStyle/>
                <a:p>
                  <a:pPr algn="ctr">
                    <a:defRPr/>
                  </a:pPr>
                  <a:endParaRPr lang="en-US" kern="0" dirty="0">
                    <a:solidFill>
                      <a:sysClr val="windowText" lastClr="000000"/>
                    </a:solidFill>
                    <a:latin typeface="Calibri"/>
                  </a:endParaRPr>
                </a:p>
              </p:txBody>
            </p:sp>
            <p:sp>
              <p:nvSpPr>
                <p:cNvPr id="303" name="Arc 302"/>
                <p:cNvSpPr/>
                <p:nvPr/>
              </p:nvSpPr>
              <p:spPr>
                <a:xfrm rot="9713303">
                  <a:off x="6042211" y="4078940"/>
                  <a:ext cx="578224" cy="806824"/>
                </a:xfrm>
                <a:prstGeom prst="arc">
                  <a:avLst>
                    <a:gd name="adj1" fmla="val 16200000"/>
                    <a:gd name="adj2" fmla="val 5057362"/>
                  </a:avLst>
                </a:prstGeom>
                <a:noFill/>
                <a:ln w="19050" cap="flat" cmpd="sng" algn="ctr">
                  <a:solidFill>
                    <a:srgbClr val="FFFF00"/>
                  </a:solidFill>
                  <a:prstDash val="dash"/>
                </a:ln>
                <a:effectLst/>
              </p:spPr>
              <p:txBody>
                <a:bodyPr rtlCol="0" anchor="ctr"/>
                <a:lstStyle/>
                <a:p>
                  <a:pPr algn="ctr">
                    <a:defRPr/>
                  </a:pPr>
                  <a:endParaRPr lang="en-US" kern="0" dirty="0">
                    <a:solidFill>
                      <a:sysClr val="windowText" lastClr="000000"/>
                    </a:solidFill>
                    <a:latin typeface="Calibri"/>
                  </a:endParaRPr>
                </a:p>
              </p:txBody>
            </p:sp>
          </p:grpSp>
          <p:grpSp>
            <p:nvGrpSpPr>
              <p:cNvPr id="296" name="Group 15"/>
              <p:cNvGrpSpPr/>
              <p:nvPr/>
            </p:nvGrpSpPr>
            <p:grpSpPr>
              <a:xfrm>
                <a:off x="6584577" y="3576918"/>
                <a:ext cx="367554" cy="609599"/>
                <a:chOff x="6042211" y="4078940"/>
                <a:chExt cx="587189" cy="815789"/>
              </a:xfrm>
            </p:grpSpPr>
            <p:sp>
              <p:nvSpPr>
                <p:cNvPr id="300" name="Arc 299"/>
                <p:cNvSpPr/>
                <p:nvPr/>
              </p:nvSpPr>
              <p:spPr>
                <a:xfrm rot="20562122">
                  <a:off x="6051176" y="4087905"/>
                  <a:ext cx="578224" cy="806824"/>
                </a:xfrm>
                <a:prstGeom prst="arc">
                  <a:avLst>
                    <a:gd name="adj1" fmla="val 16200000"/>
                    <a:gd name="adj2" fmla="val 5057362"/>
                  </a:avLst>
                </a:prstGeom>
                <a:noFill/>
                <a:ln w="19050" cap="flat" cmpd="sng" algn="ctr">
                  <a:solidFill>
                    <a:srgbClr val="FFFF00"/>
                  </a:solidFill>
                  <a:prstDash val="solid"/>
                </a:ln>
                <a:effectLst/>
              </p:spPr>
              <p:txBody>
                <a:bodyPr rtlCol="0" anchor="ctr"/>
                <a:lstStyle/>
                <a:p>
                  <a:pPr algn="ctr">
                    <a:defRPr/>
                  </a:pPr>
                  <a:endParaRPr lang="en-US" kern="0" dirty="0">
                    <a:solidFill>
                      <a:sysClr val="windowText" lastClr="000000"/>
                    </a:solidFill>
                    <a:latin typeface="Calibri"/>
                  </a:endParaRPr>
                </a:p>
              </p:txBody>
            </p:sp>
            <p:sp>
              <p:nvSpPr>
                <p:cNvPr id="301" name="Arc 300"/>
                <p:cNvSpPr/>
                <p:nvPr/>
              </p:nvSpPr>
              <p:spPr>
                <a:xfrm rot="9713303">
                  <a:off x="6042211" y="4078940"/>
                  <a:ext cx="578224" cy="806824"/>
                </a:xfrm>
                <a:prstGeom prst="arc">
                  <a:avLst>
                    <a:gd name="adj1" fmla="val 16200000"/>
                    <a:gd name="adj2" fmla="val 5057362"/>
                  </a:avLst>
                </a:prstGeom>
                <a:noFill/>
                <a:ln w="19050" cap="flat" cmpd="sng" algn="ctr">
                  <a:solidFill>
                    <a:srgbClr val="FFFF00"/>
                  </a:solidFill>
                  <a:prstDash val="dash"/>
                </a:ln>
                <a:effectLst/>
              </p:spPr>
              <p:txBody>
                <a:bodyPr rtlCol="0" anchor="ctr"/>
                <a:lstStyle/>
                <a:p>
                  <a:pPr algn="ctr">
                    <a:defRPr/>
                  </a:pPr>
                  <a:endParaRPr lang="en-US" kern="0" dirty="0">
                    <a:solidFill>
                      <a:sysClr val="windowText" lastClr="000000"/>
                    </a:solidFill>
                    <a:latin typeface="Calibri"/>
                  </a:endParaRPr>
                </a:p>
              </p:txBody>
            </p:sp>
          </p:grpSp>
          <p:grpSp>
            <p:nvGrpSpPr>
              <p:cNvPr id="297" name="Group 18"/>
              <p:cNvGrpSpPr/>
              <p:nvPr/>
            </p:nvGrpSpPr>
            <p:grpSpPr>
              <a:xfrm>
                <a:off x="6382870" y="3307977"/>
                <a:ext cx="784413" cy="1120588"/>
                <a:chOff x="6042211" y="4078940"/>
                <a:chExt cx="587189" cy="815789"/>
              </a:xfrm>
            </p:grpSpPr>
            <p:sp>
              <p:nvSpPr>
                <p:cNvPr id="298" name="Arc 297"/>
                <p:cNvSpPr/>
                <p:nvPr/>
              </p:nvSpPr>
              <p:spPr>
                <a:xfrm rot="20562122">
                  <a:off x="6051176" y="4087905"/>
                  <a:ext cx="578224" cy="806824"/>
                </a:xfrm>
                <a:prstGeom prst="arc">
                  <a:avLst>
                    <a:gd name="adj1" fmla="val 16200000"/>
                    <a:gd name="adj2" fmla="val 5057362"/>
                  </a:avLst>
                </a:prstGeom>
                <a:noFill/>
                <a:ln w="19050" cap="flat" cmpd="sng" algn="ctr">
                  <a:solidFill>
                    <a:srgbClr val="FFFF00"/>
                  </a:solidFill>
                  <a:prstDash val="solid"/>
                </a:ln>
                <a:effectLst/>
              </p:spPr>
              <p:txBody>
                <a:bodyPr rtlCol="0" anchor="ctr"/>
                <a:lstStyle/>
                <a:p>
                  <a:pPr algn="ctr">
                    <a:defRPr/>
                  </a:pPr>
                  <a:endParaRPr lang="en-US" kern="0" dirty="0">
                    <a:solidFill>
                      <a:sysClr val="windowText" lastClr="000000"/>
                    </a:solidFill>
                    <a:latin typeface="Calibri"/>
                  </a:endParaRPr>
                </a:p>
              </p:txBody>
            </p:sp>
            <p:sp>
              <p:nvSpPr>
                <p:cNvPr id="299" name="Arc 298"/>
                <p:cNvSpPr/>
                <p:nvPr/>
              </p:nvSpPr>
              <p:spPr>
                <a:xfrm rot="9713303">
                  <a:off x="6042211" y="4078940"/>
                  <a:ext cx="578224" cy="806824"/>
                </a:xfrm>
                <a:prstGeom prst="arc">
                  <a:avLst>
                    <a:gd name="adj1" fmla="val 16200000"/>
                    <a:gd name="adj2" fmla="val 5057362"/>
                  </a:avLst>
                </a:prstGeom>
                <a:noFill/>
                <a:ln w="19050" cap="flat" cmpd="sng" algn="ctr">
                  <a:solidFill>
                    <a:srgbClr val="FFFF00"/>
                  </a:solidFill>
                  <a:prstDash val="dash"/>
                </a:ln>
                <a:effectLst/>
              </p:spPr>
              <p:txBody>
                <a:bodyPr rtlCol="0" anchor="ctr"/>
                <a:lstStyle/>
                <a:p>
                  <a:pPr algn="ctr">
                    <a:defRPr/>
                  </a:pPr>
                  <a:endParaRPr lang="en-US" kern="0" dirty="0">
                    <a:solidFill>
                      <a:sysClr val="windowText" lastClr="000000"/>
                    </a:solidFill>
                    <a:latin typeface="Calibri"/>
                  </a:endParaRPr>
                </a:p>
              </p:txBody>
            </p:sp>
          </p:grpSp>
        </p:grpSp>
        <p:sp>
          <p:nvSpPr>
            <p:cNvPr id="284" name="TextBox 283"/>
            <p:cNvSpPr txBox="1"/>
            <p:nvPr/>
          </p:nvSpPr>
          <p:spPr>
            <a:xfrm>
              <a:off x="4821712" y="1574887"/>
              <a:ext cx="381836" cy="307777"/>
            </a:xfrm>
            <a:prstGeom prst="rect">
              <a:avLst/>
            </a:prstGeom>
            <a:noFill/>
          </p:spPr>
          <p:txBody>
            <a:bodyPr wrap="none" rtlCol="0">
              <a:spAutoFit/>
            </a:bodyPr>
            <a:lstStyle/>
            <a:p>
              <a:pPr>
                <a:defRPr/>
              </a:pPr>
              <a:r>
                <a:rPr lang="en-AU" sz="1400" b="1" i="1" kern="0" dirty="0">
                  <a:solidFill>
                    <a:srgbClr val="FFFF00"/>
                  </a:solidFill>
                  <a:latin typeface="Arial" pitchFamily="34" charset="0"/>
                  <a:cs typeface="Arial" pitchFamily="34" charset="0"/>
                </a:rPr>
                <a:t>B</a:t>
              </a:r>
              <a:r>
                <a:rPr lang="en-AU" sz="1400" b="1" kern="0" baseline="-25000" dirty="0">
                  <a:solidFill>
                    <a:srgbClr val="FFFF00"/>
                  </a:solidFill>
                  <a:latin typeface="Arial" pitchFamily="34" charset="0"/>
                  <a:cs typeface="Arial" pitchFamily="34" charset="0"/>
                </a:rPr>
                <a:t>1</a:t>
              </a:r>
              <a:endParaRPr lang="en-AU" sz="1400" b="1" kern="0" dirty="0">
                <a:solidFill>
                  <a:srgbClr val="FFFF00"/>
                </a:solidFill>
                <a:latin typeface="Arial" pitchFamily="34" charset="0"/>
                <a:cs typeface="Arial" pitchFamily="34" charset="0"/>
              </a:endParaRPr>
            </a:p>
          </p:txBody>
        </p:sp>
      </p:grpSp>
      <p:sp>
        <p:nvSpPr>
          <p:cNvPr id="285" name="TextBox 284"/>
          <p:cNvSpPr txBox="1"/>
          <p:nvPr/>
        </p:nvSpPr>
        <p:spPr>
          <a:xfrm>
            <a:off x="10247849" y="5056137"/>
            <a:ext cx="228601" cy="369332"/>
          </a:xfrm>
          <a:prstGeom prst="rect">
            <a:avLst/>
          </a:prstGeom>
          <a:noFill/>
          <a:ln>
            <a:noFill/>
          </a:ln>
          <a:effectLst>
            <a:softEdge rad="31750"/>
          </a:effectLst>
        </p:spPr>
        <p:txBody>
          <a:bodyPr wrap="square" rtlCol="0">
            <a:spAutoFit/>
          </a:bodyPr>
          <a:lstStyle/>
          <a:p>
            <a:pPr algn="ctr">
              <a:defRPr/>
            </a:pPr>
            <a:r>
              <a:rPr lang="en-AU" b="1" kern="0" dirty="0">
                <a:solidFill>
                  <a:sysClr val="windowText" lastClr="000000"/>
                </a:solidFill>
                <a:latin typeface="Arial" pitchFamily="34" charset="0"/>
                <a:cs typeface="Arial" pitchFamily="34" charset="0"/>
              </a:rPr>
              <a:t>D</a:t>
            </a:r>
            <a:endParaRPr lang="en-AU" b="1" kern="0" dirty="0">
              <a:solidFill>
                <a:sysClr val="windowText" lastClr="000000"/>
              </a:solidFill>
              <a:latin typeface="Arial" pitchFamily="34" charset="0"/>
              <a:cs typeface="Arial" pitchFamily="34" charset="0"/>
            </a:endParaRPr>
          </a:p>
        </p:txBody>
      </p:sp>
      <p:sp>
        <p:nvSpPr>
          <p:cNvPr id="286" name="TextBox 285"/>
          <p:cNvSpPr txBox="1"/>
          <p:nvPr/>
        </p:nvSpPr>
        <p:spPr>
          <a:xfrm>
            <a:off x="2806658" y="5200153"/>
            <a:ext cx="228601" cy="369332"/>
          </a:xfrm>
          <a:prstGeom prst="rect">
            <a:avLst/>
          </a:prstGeom>
          <a:noFill/>
          <a:ln>
            <a:noFill/>
          </a:ln>
          <a:effectLst>
            <a:softEdge rad="31750"/>
          </a:effectLst>
        </p:spPr>
        <p:txBody>
          <a:bodyPr wrap="square" rtlCol="0">
            <a:spAutoFit/>
          </a:bodyPr>
          <a:lstStyle/>
          <a:p>
            <a:pPr algn="ctr">
              <a:defRPr/>
            </a:pPr>
            <a:r>
              <a:rPr lang="en-AU" b="1" kern="0" dirty="0">
                <a:solidFill>
                  <a:sysClr val="windowText" lastClr="000000"/>
                </a:solidFill>
                <a:latin typeface="Arial" pitchFamily="34" charset="0"/>
                <a:cs typeface="Arial" pitchFamily="34" charset="0"/>
              </a:rPr>
              <a:t>S</a:t>
            </a:r>
            <a:endParaRPr lang="en-AU" b="1" kern="0" dirty="0">
              <a:solidFill>
                <a:sysClr val="windowText" lastClr="000000"/>
              </a:solidFill>
              <a:latin typeface="Arial" pitchFamily="34" charset="0"/>
              <a:cs typeface="Arial" pitchFamily="34" charset="0"/>
            </a:endParaRPr>
          </a:p>
        </p:txBody>
      </p:sp>
      <p:cxnSp>
        <p:nvCxnSpPr>
          <p:cNvPr id="282" name="Straight Arrow Connector 281"/>
          <p:cNvCxnSpPr/>
          <p:nvPr/>
        </p:nvCxnSpPr>
        <p:spPr>
          <a:xfrm>
            <a:off x="4643801" y="1969085"/>
            <a:ext cx="0" cy="864096"/>
          </a:xfrm>
          <a:prstGeom prst="straightConnector1">
            <a:avLst/>
          </a:prstGeom>
          <a:noFill/>
          <a:ln w="38100" cap="flat" cmpd="sng" algn="ctr">
            <a:solidFill>
              <a:srgbClr val="92D050"/>
            </a:solidFill>
            <a:prstDash val="solid"/>
            <a:headEnd type="none" w="med" len="med"/>
            <a:tailEnd type="triangle" w="med" len="med"/>
          </a:ln>
          <a:effectLst/>
        </p:spPr>
      </p:cxnSp>
      <p:sp>
        <p:nvSpPr>
          <p:cNvPr id="283" name="TextBox 282"/>
          <p:cNvSpPr txBox="1"/>
          <p:nvPr/>
        </p:nvSpPr>
        <p:spPr>
          <a:xfrm>
            <a:off x="4643801" y="2175817"/>
            <a:ext cx="436338" cy="369332"/>
          </a:xfrm>
          <a:prstGeom prst="rect">
            <a:avLst/>
          </a:prstGeom>
          <a:noFill/>
          <a:ln>
            <a:noFill/>
          </a:ln>
        </p:spPr>
        <p:txBody>
          <a:bodyPr wrap="none" rtlCol="0">
            <a:spAutoFit/>
          </a:bodyPr>
          <a:lstStyle/>
          <a:p>
            <a:pPr>
              <a:defRPr/>
            </a:pPr>
            <a:r>
              <a:rPr lang="en-AU" b="1" i="1" kern="0" dirty="0">
                <a:solidFill>
                  <a:srgbClr val="92D050"/>
                </a:solidFill>
                <a:latin typeface="Arial" pitchFamily="34" charset="0"/>
                <a:cs typeface="Arial" pitchFamily="34" charset="0"/>
              </a:rPr>
              <a:t>B</a:t>
            </a:r>
            <a:r>
              <a:rPr lang="en-AU" b="1" kern="0" baseline="-25000" dirty="0">
                <a:solidFill>
                  <a:srgbClr val="92D050"/>
                </a:solidFill>
                <a:latin typeface="Arial" pitchFamily="34" charset="0"/>
                <a:cs typeface="Arial" pitchFamily="34" charset="0"/>
              </a:rPr>
              <a:t>0</a:t>
            </a:r>
            <a:endParaRPr lang="en-AU" b="1" kern="0" dirty="0">
              <a:solidFill>
                <a:srgbClr val="92D050"/>
              </a:solidFill>
              <a:latin typeface="Arial" pitchFamily="34" charset="0"/>
              <a:cs typeface="Arial" pitchFamily="34" charset="0"/>
            </a:endParaRPr>
          </a:p>
        </p:txBody>
      </p:sp>
      <p:sp>
        <p:nvSpPr>
          <p:cNvPr id="8" name="TextBox 7"/>
          <p:cNvSpPr txBox="1"/>
          <p:nvPr/>
        </p:nvSpPr>
        <p:spPr>
          <a:xfrm>
            <a:off x="2494012" y="6300028"/>
            <a:ext cx="7225204" cy="369332"/>
          </a:xfrm>
          <a:prstGeom prst="rect">
            <a:avLst/>
          </a:prstGeom>
          <a:noFill/>
          <a:ln>
            <a:noFill/>
          </a:ln>
        </p:spPr>
        <p:txBody>
          <a:bodyPr wrap="square" rtlCol="0">
            <a:spAutoFit/>
          </a:bodyPr>
          <a:lstStyle/>
          <a:p>
            <a:r>
              <a:rPr lang="en-AU" dirty="0">
                <a:solidFill>
                  <a:srgbClr val="DDDDDD"/>
                </a:solidFill>
              </a:rPr>
              <a:t>Operated </a:t>
            </a:r>
            <a:r>
              <a:rPr lang="en-AU" dirty="0">
                <a:solidFill>
                  <a:srgbClr val="DDDDDD"/>
                </a:solidFill>
              </a:rPr>
              <a:t>at</a:t>
            </a:r>
            <a:r>
              <a:rPr lang="en-AU" b="1" dirty="0">
                <a:solidFill>
                  <a:srgbClr val="FFFF00"/>
                </a:solidFill>
              </a:rPr>
              <a:t>  </a:t>
            </a:r>
            <a:r>
              <a:rPr lang="en-AU" b="1" i="1" dirty="0">
                <a:solidFill>
                  <a:srgbClr val="26E3FC"/>
                </a:solidFill>
              </a:rPr>
              <a:t>T</a:t>
            </a:r>
            <a:r>
              <a:rPr lang="en-AU" b="1" dirty="0">
                <a:solidFill>
                  <a:srgbClr val="26E3FC"/>
                </a:solidFill>
              </a:rPr>
              <a:t> </a:t>
            </a:r>
            <a:r>
              <a:rPr lang="en-AU" b="1" dirty="0">
                <a:solidFill>
                  <a:srgbClr val="26E3FC"/>
                </a:solidFill>
                <a:sym typeface="Symbol"/>
              </a:rPr>
              <a:t> 100 </a:t>
            </a:r>
            <a:r>
              <a:rPr lang="en-AU" b="1" dirty="0" err="1">
                <a:solidFill>
                  <a:srgbClr val="26E3FC"/>
                </a:solidFill>
                <a:sym typeface="Symbol"/>
              </a:rPr>
              <a:t>mK</a:t>
            </a:r>
            <a:r>
              <a:rPr lang="en-AU" b="1" dirty="0">
                <a:solidFill>
                  <a:srgbClr val="26E3FC"/>
                </a:solidFill>
                <a:sym typeface="Symbol"/>
              </a:rPr>
              <a:t> ( 2 </a:t>
            </a:r>
            <a:r>
              <a:rPr lang="en-AU" b="1" dirty="0">
                <a:solidFill>
                  <a:srgbClr val="26E3FC"/>
                </a:solidFill>
                <a:sym typeface="Symbol"/>
              </a:rPr>
              <a:t>GHz), </a:t>
            </a:r>
            <a:r>
              <a:rPr lang="en-AU" b="1" i="1" dirty="0">
                <a:solidFill>
                  <a:srgbClr val="92D050"/>
                </a:solidFill>
                <a:sym typeface="Symbol"/>
              </a:rPr>
              <a:t>B</a:t>
            </a:r>
            <a:r>
              <a:rPr lang="en-AU" b="1" baseline="-25000" dirty="0">
                <a:solidFill>
                  <a:srgbClr val="92D050"/>
                </a:solidFill>
                <a:sym typeface="Symbol"/>
              </a:rPr>
              <a:t>0</a:t>
            </a:r>
            <a:r>
              <a:rPr lang="en-AU" b="1" dirty="0">
                <a:solidFill>
                  <a:srgbClr val="92D050"/>
                </a:solidFill>
                <a:sym typeface="Symbol"/>
              </a:rPr>
              <a:t> </a:t>
            </a:r>
            <a:r>
              <a:rPr lang="en-AU" b="1" dirty="0">
                <a:solidFill>
                  <a:srgbClr val="92D050"/>
                </a:solidFill>
                <a:sym typeface="Symbol"/>
              </a:rPr>
              <a:t> 1.5 </a:t>
            </a:r>
            <a:r>
              <a:rPr lang="en-AU" b="1" dirty="0">
                <a:solidFill>
                  <a:srgbClr val="92D050"/>
                </a:solidFill>
                <a:sym typeface="Symbol"/>
              </a:rPr>
              <a:t>T,</a:t>
            </a:r>
            <a:r>
              <a:rPr lang="en-AU" b="1" dirty="0">
                <a:solidFill>
                  <a:srgbClr val="FF6600"/>
                </a:solidFill>
                <a:sym typeface="Symbol"/>
              </a:rPr>
              <a:t> </a:t>
            </a:r>
            <a:r>
              <a:rPr lang="en-AU" b="1" i="1" dirty="0">
                <a:solidFill>
                  <a:srgbClr val="FFFF00"/>
                </a:solidFill>
                <a:sym typeface="Symbol"/>
              </a:rPr>
              <a:t>f</a:t>
            </a:r>
            <a:r>
              <a:rPr lang="en-AU" b="1" dirty="0">
                <a:solidFill>
                  <a:srgbClr val="FFFF00"/>
                </a:solidFill>
                <a:sym typeface="Symbol"/>
              </a:rPr>
              <a:t> </a:t>
            </a:r>
            <a:r>
              <a:rPr lang="en-AU" b="1" dirty="0">
                <a:solidFill>
                  <a:srgbClr val="FFFF00"/>
                </a:solidFill>
                <a:sym typeface="Symbol"/>
              </a:rPr>
              <a:t> 42 </a:t>
            </a:r>
            <a:r>
              <a:rPr lang="en-AU" b="1" dirty="0">
                <a:solidFill>
                  <a:srgbClr val="FFFF00"/>
                </a:solidFill>
                <a:sym typeface="Symbol"/>
              </a:rPr>
              <a:t>GHz</a:t>
            </a:r>
            <a:endParaRPr lang="en-AU" b="1" dirty="0">
              <a:solidFill>
                <a:srgbClr val="FFFF00"/>
              </a:solidFill>
            </a:endParaRPr>
          </a:p>
        </p:txBody>
      </p:sp>
      <p:grpSp>
        <p:nvGrpSpPr>
          <p:cNvPr id="281" name="Group 245"/>
          <p:cNvGrpSpPr>
            <a:grpSpLocks noChangeAspect="1"/>
          </p:cNvGrpSpPr>
          <p:nvPr/>
        </p:nvGrpSpPr>
        <p:grpSpPr>
          <a:xfrm>
            <a:off x="6496377" y="3850529"/>
            <a:ext cx="172885" cy="334140"/>
            <a:chOff x="6476657" y="4721091"/>
            <a:chExt cx="177858" cy="340215"/>
          </a:xfrm>
          <a:effectLst>
            <a:glow rad="127000">
              <a:srgbClr val="4F81BD">
                <a:alpha val="0"/>
              </a:srgbClr>
            </a:glow>
            <a:outerShdw blurRad="50800" dist="50800" dir="5400000" algn="ctr" rotWithShape="0">
              <a:srgbClr val="000000">
                <a:alpha val="0"/>
              </a:srgbClr>
            </a:outerShdw>
            <a:reflection stA="0" endPos="65000" dist="50800" dir="5400000" sy="-100000" algn="bl" rotWithShape="0"/>
          </a:effectLst>
        </p:grpSpPr>
        <p:cxnSp>
          <p:nvCxnSpPr>
            <p:cNvPr id="293" name="Straight Arrow Connector 292"/>
            <p:cNvCxnSpPr/>
            <p:nvPr/>
          </p:nvCxnSpPr>
          <p:spPr>
            <a:xfrm flipV="1">
              <a:off x="6526122" y="4721091"/>
              <a:ext cx="107223" cy="340215"/>
            </a:xfrm>
            <a:prstGeom prst="straightConnector1">
              <a:avLst/>
            </a:prstGeom>
            <a:noFill/>
            <a:ln w="38100" cap="flat" cmpd="sng" algn="ctr">
              <a:solidFill>
                <a:srgbClr val="FF0000"/>
              </a:solidFill>
              <a:prstDash val="solid"/>
              <a:headEnd type="none" w="med" len="med"/>
              <a:tailEnd type="triangle" w="med" len="med"/>
            </a:ln>
            <a:effectLst>
              <a:glow rad="63500">
                <a:srgbClr val="FF0000">
                  <a:alpha val="40000"/>
                </a:srgbClr>
              </a:glow>
            </a:effectLst>
            <a:scene3d>
              <a:camera prst="orthographicFront"/>
              <a:lightRig rig="balanced" dir="t"/>
            </a:scene3d>
            <a:sp3d prstMaterial="metal">
              <a:bevelT/>
            </a:sp3d>
          </p:spPr>
        </p:cxnSp>
        <p:sp>
          <p:nvSpPr>
            <p:cNvPr id="294" name="Oval 293"/>
            <p:cNvSpPr/>
            <p:nvPr/>
          </p:nvSpPr>
          <p:spPr>
            <a:xfrm>
              <a:off x="6476657" y="4851527"/>
              <a:ext cx="177858" cy="175566"/>
            </a:xfrm>
            <a:prstGeom prst="ellipse">
              <a:avLst/>
            </a:prstGeom>
            <a:solidFill>
              <a:srgbClr val="FF0000"/>
            </a:solidFill>
            <a:ln w="19050" cap="flat" cmpd="sng" algn="ctr">
              <a:noFill/>
              <a:prstDash val="solid"/>
            </a:ln>
            <a:effectLst>
              <a:glow rad="63500">
                <a:srgbClr val="FF0000">
                  <a:alpha val="40000"/>
                </a:srgbClr>
              </a:glow>
            </a:effectLst>
            <a:scene3d>
              <a:camera prst="orthographicFront"/>
              <a:lightRig rig="balanced" dir="t"/>
            </a:scene3d>
            <a:sp3d prstMaterial="metal">
              <a:bevelT/>
            </a:sp3d>
          </p:spPr>
          <p:txBody>
            <a:bodyPr rtlCol="0" anchor="ctr"/>
            <a:lstStyle/>
            <a:p>
              <a:pPr algn="ctr">
                <a:defRPr/>
              </a:pPr>
              <a:endParaRPr lang="en-US" u="sng" kern="0" dirty="0">
                <a:solidFill>
                  <a:sysClr val="window" lastClr="FFFFFF"/>
                </a:solidFill>
                <a:latin typeface="Calibri"/>
              </a:endParaRPr>
            </a:p>
          </p:txBody>
        </p:sp>
      </p:grpSp>
      <p:sp>
        <p:nvSpPr>
          <p:cNvPr id="6" name="Title 5"/>
          <p:cNvSpPr>
            <a:spLocks noGrp="1"/>
          </p:cNvSpPr>
          <p:nvPr>
            <p:ph type="title"/>
          </p:nvPr>
        </p:nvSpPr>
        <p:spPr/>
        <p:txBody>
          <a:bodyPr/>
          <a:lstStyle/>
          <a:p>
            <a:r>
              <a:rPr lang="en-AU" dirty="0"/>
              <a:t>Spin qubits: donor </a:t>
            </a:r>
            <a:r>
              <a:rPr lang="en-AU" dirty="0" smtClean="0"/>
              <a:t>atoms </a:t>
            </a:r>
            <a:r>
              <a:rPr lang="en-AU" dirty="0" smtClean="0">
                <a:sym typeface="Wingdings" panose="05000000000000000000" pitchFamily="2" charset="2"/>
              </a:rPr>
              <a:t> control</a:t>
            </a:r>
            <a:endParaRPr lang="en-AU" dirty="0"/>
          </a:p>
        </p:txBody>
      </p:sp>
    </p:spTree>
    <p:custDataLst>
      <p:tags r:id="rId1"/>
    </p:custDataLst>
    <p:extLst>
      <p:ext uri="{BB962C8B-B14F-4D97-AF65-F5344CB8AC3E}">
        <p14:creationId xmlns:p14="http://schemas.microsoft.com/office/powerpoint/2010/main" val="1592761209"/>
      </p:ext>
    </p:extLst>
  </p:cSld>
  <p:clrMapOvr>
    <a:masterClrMapping/>
  </p:clrMapOvr>
  <mc:AlternateContent xmlns:mc="http://schemas.openxmlformats.org/markup-compatibility/2006" xmlns:p14="http://schemas.microsoft.com/office/powerpoint/2010/main">
    <mc:Choice Requires="p14">
      <p:transition spd="med" p14:dur="700" advTm="65795">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6000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anim calcmode="lin" valueType="num">
                                      <p:cBhvr additive="base">
                                        <p:cTn id="7" dur="1000" fill="hold"/>
                                        <p:tgtEl>
                                          <p:spTgt spid="281"/>
                                        </p:tgtEl>
                                        <p:attrNameLst>
                                          <p:attrName>ppt_x</p:attrName>
                                        </p:attrNameLst>
                                      </p:cBhvr>
                                      <p:tavLst>
                                        <p:tav tm="0">
                                          <p:val>
                                            <p:strVal val="#ppt_x"/>
                                          </p:val>
                                        </p:tav>
                                        <p:tav tm="100000">
                                          <p:val>
                                            <p:strVal val="#ppt_x"/>
                                          </p:val>
                                        </p:tav>
                                      </p:tavLst>
                                    </p:anim>
                                    <p:anim calcmode="lin" valueType="num">
                                      <p:cBhvr additive="base">
                                        <p:cTn id="8" dur="1000" fill="hold"/>
                                        <p:tgtEl>
                                          <p:spTgt spid="28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7634" name="AutoShape 18" descr="Professor Gerhard Klimeck"/>
          <p:cNvSpPr>
            <a:spLocks noChangeAspect="1" noChangeArrowheads="1"/>
          </p:cNvSpPr>
          <p:nvPr/>
        </p:nvSpPr>
        <p:spPr bwMode="auto">
          <a:xfrm>
            <a:off x="167798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DDDDDD"/>
              </a:solidFill>
            </a:endParaRPr>
          </a:p>
        </p:txBody>
      </p:sp>
      <p:sp>
        <p:nvSpPr>
          <p:cNvPr id="367636" name="AutoShape 20" descr="Professor Gerhard Klimeck"/>
          <p:cNvSpPr>
            <a:spLocks noChangeAspect="1" noChangeArrowheads="1"/>
          </p:cNvSpPr>
          <p:nvPr/>
        </p:nvSpPr>
        <p:spPr bwMode="auto">
          <a:xfrm>
            <a:off x="167798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DDDDDD"/>
              </a:solidFill>
            </a:endParaRPr>
          </a:p>
        </p:txBody>
      </p:sp>
      <p:sp>
        <p:nvSpPr>
          <p:cNvPr id="367638" name="AutoShape 22" descr="https://engineering.purdue.edu/ECE/Spotlights/professor-gerhard-klimeck-elected-fellow-of-american-physical-society/klimeck_gerhard_news_2009.jpg"/>
          <p:cNvSpPr>
            <a:spLocks noChangeAspect="1" noChangeArrowheads="1"/>
          </p:cNvSpPr>
          <p:nvPr/>
        </p:nvSpPr>
        <p:spPr bwMode="auto">
          <a:xfrm>
            <a:off x="1677987"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srgbClr val="DDDDDD"/>
              </a:solidFill>
            </a:endParaRPr>
          </a:p>
        </p:txBody>
      </p:sp>
      <p:sp>
        <p:nvSpPr>
          <p:cNvPr id="275" name="Flowchart: Manual Operation 274"/>
          <p:cNvSpPr/>
          <p:nvPr/>
        </p:nvSpPr>
        <p:spPr>
          <a:xfrm rot="6520551">
            <a:off x="11552207" y="5947328"/>
            <a:ext cx="271625" cy="508166"/>
          </a:xfrm>
          <a:prstGeom prst="flowChartManualOperation">
            <a:avLst/>
          </a:prstGeom>
          <a:solidFill>
            <a:srgbClr val="FF0000">
              <a:alpha val="40000"/>
            </a:srgbClr>
          </a:solidFill>
          <a:ln w="12700" cap="flat" cmpd="sng" algn="ctr">
            <a:noFill/>
            <a:prstDash val="solid"/>
          </a:ln>
          <a:effectLst>
            <a:outerShdw blurRad="114300" sx="115000" sy="115000" algn="ctr" rotWithShape="0">
              <a:schemeClr val="tx2"/>
            </a:outerShdw>
          </a:effectLst>
        </p:spPr>
        <p:txBody>
          <a:bodyPr rtlCol="0" anchor="ctr"/>
          <a:lstStyle/>
          <a:p>
            <a:pPr algn="ctr">
              <a:defRPr/>
            </a:pPr>
            <a:endParaRPr lang="en-AU" kern="0">
              <a:solidFill>
                <a:sysClr val="window" lastClr="FFFFFF"/>
              </a:solidFill>
              <a:latin typeface="Calibri"/>
            </a:endParaRPr>
          </a:p>
        </p:txBody>
      </p:sp>
      <p:sp>
        <p:nvSpPr>
          <p:cNvPr id="276" name="Flowchart: Manual Operation 275"/>
          <p:cNvSpPr/>
          <p:nvPr/>
        </p:nvSpPr>
        <p:spPr>
          <a:xfrm rot="15068465">
            <a:off x="8843248" y="6011556"/>
            <a:ext cx="311821" cy="480901"/>
          </a:xfrm>
          <a:prstGeom prst="flowChartManualOperation">
            <a:avLst/>
          </a:prstGeom>
          <a:solidFill>
            <a:srgbClr val="FF0000">
              <a:alpha val="40000"/>
            </a:srgbClr>
          </a:solidFill>
          <a:ln w="12700" cap="flat" cmpd="sng" algn="ctr">
            <a:noFill/>
            <a:prstDash val="solid"/>
          </a:ln>
          <a:effectLst>
            <a:outerShdw blurRad="114300" sx="115000" sy="115000" algn="ctr" rotWithShape="0">
              <a:schemeClr val="tx2"/>
            </a:outerShdw>
          </a:effectLst>
        </p:spPr>
        <p:txBody>
          <a:bodyPr rtlCol="0" anchor="ctr"/>
          <a:lstStyle/>
          <a:p>
            <a:pPr algn="ctr"/>
            <a:endParaRPr lang="en-AU" kern="0">
              <a:solidFill>
                <a:sysClr val="window" lastClr="FFFFFF"/>
              </a:solidFill>
              <a:latin typeface="Calibri"/>
            </a:endParaRPr>
          </a:p>
        </p:txBody>
      </p:sp>
      <p:pic>
        <p:nvPicPr>
          <p:cNvPr id="277" name="Picture 276"/>
          <p:cNvPicPr>
            <a:picLocks noChangeAspect="1"/>
          </p:cNvPicPr>
          <p:nvPr/>
        </p:nvPicPr>
        <p:blipFill rotWithShape="1">
          <a:blip r:embed="rId4" cstate="print">
            <a:extLst>
              <a:ext uri="{28A0092B-C50C-407E-A947-70E740481C1C}">
                <a14:useLocalDpi xmlns:a14="http://schemas.microsoft.com/office/drawing/2010/main" val="0"/>
              </a:ext>
            </a:extLst>
          </a:blip>
          <a:srcRect b="14972"/>
          <a:stretch/>
        </p:blipFill>
        <p:spPr>
          <a:xfrm>
            <a:off x="9064925" y="4869160"/>
            <a:ext cx="2530584" cy="1613590"/>
          </a:xfrm>
          <a:prstGeom prst="rect">
            <a:avLst/>
          </a:prstGeom>
        </p:spPr>
      </p:pic>
      <p:sp>
        <p:nvSpPr>
          <p:cNvPr id="285" name="TextBox 284"/>
          <p:cNvSpPr txBox="1"/>
          <p:nvPr/>
        </p:nvSpPr>
        <p:spPr>
          <a:xfrm>
            <a:off x="11761142" y="6166315"/>
            <a:ext cx="90266" cy="145835"/>
          </a:xfrm>
          <a:prstGeom prst="rect">
            <a:avLst/>
          </a:prstGeom>
          <a:noFill/>
          <a:ln>
            <a:noFill/>
          </a:ln>
          <a:effectLst>
            <a:softEdge rad="31750"/>
          </a:effectLst>
        </p:spPr>
        <p:txBody>
          <a:bodyPr wrap="square" rtlCol="0">
            <a:spAutoFit/>
          </a:bodyPr>
          <a:lstStyle/>
          <a:p>
            <a:pPr algn="ctr">
              <a:defRPr/>
            </a:pPr>
            <a:r>
              <a:rPr lang="en-AU" b="1" kern="0" dirty="0">
                <a:solidFill>
                  <a:sysClr val="windowText" lastClr="000000"/>
                </a:solidFill>
                <a:latin typeface="Arial" pitchFamily="34" charset="0"/>
                <a:cs typeface="Arial" pitchFamily="34" charset="0"/>
              </a:rPr>
              <a:t>D</a:t>
            </a:r>
            <a:endParaRPr lang="en-AU" b="1" kern="0" dirty="0">
              <a:solidFill>
                <a:sysClr val="windowText" lastClr="000000"/>
              </a:solidFill>
              <a:latin typeface="Arial" pitchFamily="34" charset="0"/>
              <a:cs typeface="Arial" pitchFamily="34" charset="0"/>
            </a:endParaRPr>
          </a:p>
        </p:txBody>
      </p:sp>
      <p:sp>
        <p:nvSpPr>
          <p:cNvPr id="286" name="TextBox 285"/>
          <p:cNvSpPr txBox="1"/>
          <p:nvPr/>
        </p:nvSpPr>
        <p:spPr>
          <a:xfrm>
            <a:off x="8822895" y="6223181"/>
            <a:ext cx="90266" cy="145835"/>
          </a:xfrm>
          <a:prstGeom prst="rect">
            <a:avLst/>
          </a:prstGeom>
          <a:noFill/>
          <a:ln>
            <a:noFill/>
          </a:ln>
          <a:effectLst>
            <a:softEdge rad="31750"/>
          </a:effectLst>
        </p:spPr>
        <p:txBody>
          <a:bodyPr wrap="square" rtlCol="0">
            <a:spAutoFit/>
          </a:bodyPr>
          <a:lstStyle/>
          <a:p>
            <a:pPr algn="ctr">
              <a:defRPr/>
            </a:pPr>
            <a:r>
              <a:rPr lang="en-AU" b="1" kern="0" dirty="0">
                <a:solidFill>
                  <a:sysClr val="windowText" lastClr="000000"/>
                </a:solidFill>
                <a:latin typeface="Arial" pitchFamily="34" charset="0"/>
                <a:cs typeface="Arial" pitchFamily="34" charset="0"/>
              </a:rPr>
              <a:t>S</a:t>
            </a:r>
            <a:endParaRPr lang="en-AU" b="1" kern="0" dirty="0">
              <a:solidFill>
                <a:sysClr val="windowText" lastClr="000000"/>
              </a:solidFill>
              <a:latin typeface="Arial" pitchFamily="34" charset="0"/>
              <a:cs typeface="Arial" pitchFamily="34" charset="0"/>
            </a:endParaRPr>
          </a:p>
        </p:txBody>
      </p:sp>
      <p:cxnSp>
        <p:nvCxnSpPr>
          <p:cNvPr id="282" name="Straight Arrow Connector 281"/>
          <p:cNvCxnSpPr/>
          <p:nvPr/>
        </p:nvCxnSpPr>
        <p:spPr>
          <a:xfrm flipH="1">
            <a:off x="8542683" y="4947354"/>
            <a:ext cx="1" cy="740042"/>
          </a:xfrm>
          <a:prstGeom prst="straightConnector1">
            <a:avLst/>
          </a:prstGeom>
          <a:noFill/>
          <a:ln w="38100" cap="flat" cmpd="sng" algn="ctr">
            <a:solidFill>
              <a:srgbClr val="92D050"/>
            </a:solidFill>
            <a:prstDash val="solid"/>
            <a:headEnd type="none" w="med" len="med"/>
            <a:tailEnd type="triangle" w="med" len="med"/>
          </a:ln>
          <a:effectLst/>
        </p:spPr>
      </p:cxnSp>
      <p:sp>
        <p:nvSpPr>
          <p:cNvPr id="283" name="TextBox 282"/>
          <p:cNvSpPr txBox="1"/>
          <p:nvPr/>
        </p:nvSpPr>
        <p:spPr>
          <a:xfrm>
            <a:off x="8542683" y="5028985"/>
            <a:ext cx="797411" cy="523220"/>
          </a:xfrm>
          <a:prstGeom prst="rect">
            <a:avLst/>
          </a:prstGeom>
          <a:noFill/>
          <a:ln>
            <a:noFill/>
          </a:ln>
        </p:spPr>
        <p:txBody>
          <a:bodyPr wrap="square" rtlCol="0">
            <a:spAutoFit/>
          </a:bodyPr>
          <a:lstStyle/>
          <a:p>
            <a:pPr>
              <a:defRPr/>
            </a:pPr>
            <a:r>
              <a:rPr lang="en-AU" sz="2800" b="1" i="1" kern="0" dirty="0">
                <a:solidFill>
                  <a:srgbClr val="92D050"/>
                </a:solidFill>
                <a:latin typeface="Arial" pitchFamily="34" charset="0"/>
                <a:cs typeface="Arial" pitchFamily="34" charset="0"/>
              </a:rPr>
              <a:t>B</a:t>
            </a:r>
            <a:r>
              <a:rPr lang="en-AU" sz="2800" b="1" kern="0" baseline="-25000" dirty="0">
                <a:solidFill>
                  <a:srgbClr val="92D050"/>
                </a:solidFill>
                <a:latin typeface="Arial" pitchFamily="34" charset="0"/>
                <a:cs typeface="Arial" pitchFamily="34" charset="0"/>
              </a:rPr>
              <a:t>0</a:t>
            </a:r>
            <a:endParaRPr lang="en-AU" sz="2800" b="1" kern="0" dirty="0">
              <a:solidFill>
                <a:srgbClr val="92D050"/>
              </a:solidFill>
              <a:latin typeface="Arial" pitchFamily="34" charset="0"/>
              <a:cs typeface="Arial" pitchFamily="34" charset="0"/>
            </a:endParaRPr>
          </a:p>
        </p:txBody>
      </p:sp>
      <p:grpSp>
        <p:nvGrpSpPr>
          <p:cNvPr id="281" name="Group 245"/>
          <p:cNvGrpSpPr>
            <a:grpSpLocks noChangeAspect="1"/>
          </p:cNvGrpSpPr>
          <p:nvPr/>
        </p:nvGrpSpPr>
        <p:grpSpPr>
          <a:xfrm>
            <a:off x="10279827" y="5690265"/>
            <a:ext cx="68266" cy="131939"/>
            <a:chOff x="6476657" y="4721091"/>
            <a:chExt cx="177858" cy="340215"/>
          </a:xfrm>
          <a:effectLst>
            <a:glow rad="127000">
              <a:srgbClr val="4F81BD">
                <a:alpha val="0"/>
              </a:srgbClr>
            </a:glow>
            <a:outerShdw blurRad="50800" dist="50800" dir="5400000" algn="ctr" rotWithShape="0">
              <a:srgbClr val="000000">
                <a:alpha val="0"/>
              </a:srgbClr>
            </a:outerShdw>
            <a:reflection stA="0" endPos="65000" dist="50800" dir="5400000" sy="-100000" algn="bl" rotWithShape="0"/>
          </a:effectLst>
        </p:grpSpPr>
        <p:cxnSp>
          <p:nvCxnSpPr>
            <p:cNvPr id="293" name="Straight Arrow Connector 292"/>
            <p:cNvCxnSpPr/>
            <p:nvPr/>
          </p:nvCxnSpPr>
          <p:spPr>
            <a:xfrm flipV="1">
              <a:off x="6526122" y="4721091"/>
              <a:ext cx="107223" cy="340215"/>
            </a:xfrm>
            <a:prstGeom prst="straightConnector1">
              <a:avLst/>
            </a:prstGeom>
            <a:noFill/>
            <a:ln w="38100" cap="flat" cmpd="sng" algn="ctr">
              <a:solidFill>
                <a:srgbClr val="FF0000"/>
              </a:solidFill>
              <a:prstDash val="solid"/>
              <a:headEnd type="none" w="med" len="med"/>
              <a:tailEnd type="triangle" w="med" len="med"/>
            </a:ln>
            <a:effectLst>
              <a:glow rad="63500">
                <a:srgbClr val="FF0000">
                  <a:alpha val="40000"/>
                </a:srgbClr>
              </a:glow>
            </a:effectLst>
            <a:scene3d>
              <a:camera prst="orthographicFront"/>
              <a:lightRig rig="balanced" dir="t"/>
            </a:scene3d>
            <a:sp3d prstMaterial="metal">
              <a:bevelT/>
            </a:sp3d>
          </p:spPr>
        </p:cxnSp>
        <p:sp>
          <p:nvSpPr>
            <p:cNvPr id="294" name="Oval 293"/>
            <p:cNvSpPr/>
            <p:nvPr/>
          </p:nvSpPr>
          <p:spPr>
            <a:xfrm>
              <a:off x="6476657" y="4851527"/>
              <a:ext cx="177858" cy="175566"/>
            </a:xfrm>
            <a:prstGeom prst="ellipse">
              <a:avLst/>
            </a:prstGeom>
            <a:solidFill>
              <a:srgbClr val="FF0000"/>
            </a:solidFill>
            <a:ln w="19050" cap="flat" cmpd="sng" algn="ctr">
              <a:noFill/>
              <a:prstDash val="solid"/>
            </a:ln>
            <a:effectLst>
              <a:glow rad="63500">
                <a:srgbClr val="FF0000">
                  <a:alpha val="40000"/>
                </a:srgbClr>
              </a:glow>
            </a:effectLst>
            <a:scene3d>
              <a:camera prst="orthographicFront"/>
              <a:lightRig rig="balanced" dir="t"/>
            </a:scene3d>
            <a:sp3d prstMaterial="metal">
              <a:bevelT/>
            </a:sp3d>
          </p:spPr>
          <p:txBody>
            <a:bodyPr rtlCol="0" anchor="ctr"/>
            <a:lstStyle/>
            <a:p>
              <a:pPr algn="ctr">
                <a:defRPr/>
              </a:pPr>
              <a:endParaRPr lang="en-US" u="sng" kern="0" dirty="0">
                <a:solidFill>
                  <a:sysClr val="window" lastClr="FFFFFF"/>
                </a:solidFill>
                <a:latin typeface="Calibri"/>
              </a:endParaRPr>
            </a:p>
          </p:txBody>
        </p:sp>
      </p:grpSp>
      <p:sp>
        <p:nvSpPr>
          <p:cNvPr id="6" name="Title 5"/>
          <p:cNvSpPr>
            <a:spLocks noGrp="1"/>
          </p:cNvSpPr>
          <p:nvPr>
            <p:ph type="title"/>
          </p:nvPr>
        </p:nvSpPr>
        <p:spPr/>
        <p:txBody>
          <a:bodyPr/>
          <a:lstStyle/>
          <a:p>
            <a:r>
              <a:rPr lang="en-AU" dirty="0"/>
              <a:t>Spin qubits: donor atoms</a:t>
            </a:r>
          </a:p>
        </p:txBody>
      </p:sp>
      <mc:AlternateContent xmlns:mc="http://schemas.openxmlformats.org/markup-compatibility/2006">
        <mc:Choice xmlns:a14="http://schemas.microsoft.com/office/drawing/2010/main" Requires="a14">
          <p:sp>
            <p:nvSpPr>
              <p:cNvPr id="5" name="Content Placeholder 4"/>
              <p:cNvSpPr>
                <a:spLocks noGrp="1"/>
              </p:cNvSpPr>
              <p:nvPr>
                <p:ph idx="1"/>
              </p:nvPr>
            </p:nvSpPr>
            <p:spPr/>
            <p:txBody>
              <a:bodyPr/>
              <a:lstStyle/>
              <a:p>
                <a:r>
                  <a:rPr lang="en-AU" dirty="0" smtClean="0"/>
                  <a:t>How do we control the Hamiltonian?</a:t>
                </a:r>
              </a:p>
              <a:p>
                <a:pPr marL="0" indent="0">
                  <a:buNone/>
                </a:pPr>
                <a:endParaRPr lang="en-AU" b="0" i="0" dirty="0">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r>
                        <m:rPr>
                          <m:sty m:val="p"/>
                        </m:rPr>
                        <a:rPr lang="en-AU" b="0" i="0" smtClean="0">
                          <a:latin typeface="Cambria Math" panose="02040503050406030204" pitchFamily="18" charset="0"/>
                        </a:rPr>
                        <m:t>Δ</m:t>
                      </m:r>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𝜔</m:t>
                          </m:r>
                        </m:e>
                        <m:sub>
                          <m:r>
                            <a:rPr lang="en-AU" b="0" i="1" smtClean="0">
                              <a:latin typeface="Cambria Math" panose="02040503050406030204" pitchFamily="18" charset="0"/>
                            </a:rPr>
                            <m:t>0</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𝜔</m:t>
                          </m:r>
                        </m:e>
                        <m:sub>
                          <m:r>
                            <a:rPr lang="en-AU" b="0" i="1" smtClean="0">
                              <a:latin typeface="Cambria Math" panose="02040503050406030204" pitchFamily="18" charset="0"/>
                            </a:rPr>
                            <m:t>𝑅𝐹</m:t>
                          </m:r>
                        </m:sub>
                      </m:sSub>
                      <m:r>
                        <a:rPr lang="en-AU" b="0" i="1" smtClean="0">
                          <a:latin typeface="Cambria Math" panose="02040503050406030204" pitchFamily="18" charset="0"/>
                        </a:rPr>
                        <m:t>=</m:t>
                      </m:r>
                      <m:r>
                        <a:rPr lang="en-AU" b="0" i="1" smtClean="0">
                          <a:latin typeface="Cambria Math" panose="02040503050406030204" pitchFamily="18" charset="0"/>
                        </a:rPr>
                        <m:t>𝑔</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𝜇</m:t>
                          </m:r>
                        </m:e>
                        <m:sub>
                          <m:r>
                            <a:rPr lang="en-AU" b="0" i="1" smtClean="0">
                              <a:latin typeface="Cambria Math" panose="02040503050406030204" pitchFamily="18" charset="0"/>
                            </a:rPr>
                            <m:t>𝐵</m:t>
                          </m:r>
                        </m:sub>
                      </m:sSub>
                      <m:sSub>
                        <m:sSubPr>
                          <m:ctrlPr>
                            <a:rPr lang="en-AU" b="0" i="1" smtClean="0">
                              <a:latin typeface="Cambria Math" panose="02040503050406030204" pitchFamily="18" charset="0"/>
                            </a:rPr>
                          </m:ctrlPr>
                        </m:sSubPr>
                        <m:e>
                          <m:r>
                            <a:rPr lang="en-AU" b="0" i="1" smtClean="0">
                              <a:latin typeface="Cambria Math" panose="02040503050406030204" pitchFamily="18" charset="0"/>
                            </a:rPr>
                            <m:t>𝐵</m:t>
                          </m:r>
                        </m:e>
                        <m:sub>
                          <m:r>
                            <a:rPr lang="en-AU" b="0" i="1" smtClean="0">
                              <a:latin typeface="Cambria Math" panose="02040503050406030204" pitchFamily="18" charset="0"/>
                            </a:rPr>
                            <m:t>0</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𝜔</m:t>
                          </m:r>
                        </m:e>
                        <m:sub>
                          <m:r>
                            <a:rPr lang="en-AU" b="0" i="1" smtClean="0">
                              <a:latin typeface="Cambria Math" panose="02040503050406030204" pitchFamily="18" charset="0"/>
                            </a:rPr>
                            <m:t>𝑅𝐹</m:t>
                          </m:r>
                        </m:sub>
                      </m:sSub>
                    </m:oMath>
                  </m:oMathPara>
                </a14:m>
                <a:endParaRPr lang="en-AU" dirty="0"/>
              </a:p>
            </p:txBody>
          </p:sp>
        </mc:Choice>
        <mc:Fallback>
          <p:sp>
            <p:nvSpPr>
              <p:cNvPr id="5" name="Content Placeholder 4"/>
              <p:cNvSpPr>
                <a:spLocks noGrp="1" noRot="1" noChangeAspect="1" noMove="1" noResize="1" noEditPoints="1" noAdjustHandles="1" noChangeArrowheads="1" noChangeShapeType="1" noTextEdit="1"/>
              </p:cNvSpPr>
              <p:nvPr>
                <p:ph idx="1"/>
              </p:nvPr>
            </p:nvSpPr>
            <p:spPr>
              <a:blipFill>
                <a:blip r:embed="rId5"/>
                <a:stretch>
                  <a:fillRect l="-933" t="-2000"/>
                </a:stretch>
              </a:blipFill>
            </p:spPr>
            <p:txBody>
              <a:bodyPr/>
              <a:lstStyle/>
              <a:p>
                <a:r>
                  <a:rPr lang="en-AU">
                    <a:noFill/>
                  </a:rPr>
                  <a:t> </a:t>
                </a:r>
              </a:p>
            </p:txBody>
          </p:sp>
        </mc:Fallback>
      </mc:AlternateContent>
      <p:sp>
        <p:nvSpPr>
          <p:cNvPr id="11" name="Rounded Rectangle 10"/>
          <p:cNvSpPr/>
          <p:nvPr/>
        </p:nvSpPr>
        <p:spPr>
          <a:xfrm>
            <a:off x="9118748" y="1854019"/>
            <a:ext cx="2318410" cy="926910"/>
          </a:xfrm>
          <a:prstGeom prst="roundRect">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smtClean="0"/>
              <a:t>RF Generator + </a:t>
            </a:r>
          </a:p>
          <a:p>
            <a:pPr algn="ctr"/>
            <a:r>
              <a:rPr lang="en-AU" dirty="0" smtClean="0"/>
              <a:t>Phase control</a:t>
            </a:r>
            <a:endParaRPr lang="en-AU" dirty="0"/>
          </a:p>
        </p:txBody>
      </p:sp>
    </p:spTree>
    <p:custDataLst>
      <p:tags r:id="rId1"/>
    </p:custDataLst>
    <p:extLst>
      <p:ext uri="{BB962C8B-B14F-4D97-AF65-F5344CB8AC3E}">
        <p14:creationId xmlns:p14="http://schemas.microsoft.com/office/powerpoint/2010/main" val="166815490"/>
      </p:ext>
    </p:extLst>
  </p:cSld>
  <p:clrMapOvr>
    <a:masterClrMapping/>
  </p:clrMapOvr>
  <mc:AlternateContent xmlns:mc="http://schemas.openxmlformats.org/markup-compatibility/2006">
    <mc:Choice xmlns:p14="http://schemas.microsoft.com/office/powerpoint/2010/main" Requires="p14">
      <p:transition spd="med" p14:dur="700" advTm="65795">
        <p:fade/>
      </p:transition>
    </mc:Choice>
    <mc:Fallback>
      <p:transition spd="med" advTm="65795">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Spin qubits: donor atoms </a:t>
            </a:r>
            <a:r>
              <a:rPr lang="en-AU" dirty="0" smtClean="0">
                <a:sym typeface="Wingdings" panose="05000000000000000000" pitchFamily="2" charset="2"/>
              </a:rPr>
              <a:t> measurement</a:t>
            </a:r>
            <a:endParaRPr lang="en-AU" dirty="0"/>
          </a:p>
        </p:txBody>
      </p:sp>
      <p:sp>
        <p:nvSpPr>
          <p:cNvPr id="3" name="Text Box 9"/>
          <p:cNvSpPr txBox="1">
            <a:spLocks noChangeArrowheads="1"/>
          </p:cNvSpPr>
          <p:nvPr/>
        </p:nvSpPr>
        <p:spPr bwMode="auto">
          <a:xfrm>
            <a:off x="405780" y="6381328"/>
            <a:ext cx="4786895" cy="307777"/>
          </a:xfrm>
          <a:prstGeom prst="rect">
            <a:avLst/>
          </a:prstGeom>
          <a:noFill/>
          <a:ln w="9525">
            <a:noFill/>
            <a:miter lim="800000"/>
            <a:headEnd/>
            <a:tailEnd/>
          </a:ln>
        </p:spPr>
        <p:txBody>
          <a:bodyPr wrap="square">
            <a:spAutoFit/>
          </a:bodyPr>
          <a:lstStyle/>
          <a:p>
            <a:pPr eaLnBrk="0" hangingPunct="0"/>
            <a:r>
              <a:rPr lang="en-US" sz="1400" dirty="0" smtClean="0"/>
              <a:t>A. </a:t>
            </a:r>
            <a:r>
              <a:rPr lang="en-US" sz="1400" dirty="0" err="1" smtClean="0"/>
              <a:t>Morello</a:t>
            </a:r>
            <a:r>
              <a:rPr lang="en-US" sz="1400" dirty="0" smtClean="0"/>
              <a:t> </a:t>
            </a:r>
            <a:r>
              <a:rPr lang="en-US" sz="1400" dirty="0"/>
              <a:t>et al</a:t>
            </a:r>
            <a:r>
              <a:rPr lang="en-US" sz="1400" dirty="0" smtClean="0"/>
              <a:t>., Nature </a:t>
            </a:r>
            <a:r>
              <a:rPr lang="en-US" sz="1400" b="1" dirty="0" smtClean="0"/>
              <a:t>467</a:t>
            </a:r>
            <a:r>
              <a:rPr lang="en-US" sz="1400" dirty="0" smtClean="0"/>
              <a:t>, 687 (2010)</a:t>
            </a:r>
            <a:endParaRPr lang="en-US" sz="1400" b="1" dirty="0" smtClean="0"/>
          </a:p>
        </p:txBody>
      </p:sp>
      <p:grpSp>
        <p:nvGrpSpPr>
          <p:cNvPr id="4" name="Group 3"/>
          <p:cNvGrpSpPr/>
          <p:nvPr/>
        </p:nvGrpSpPr>
        <p:grpSpPr>
          <a:xfrm>
            <a:off x="8982576" y="3435217"/>
            <a:ext cx="1201642" cy="1115717"/>
            <a:chOff x="7442984" y="2980197"/>
            <a:chExt cx="1201642" cy="1115717"/>
          </a:xfrm>
        </p:grpSpPr>
        <p:sp>
          <p:nvSpPr>
            <p:cNvPr id="5" name="Rectangle 4"/>
            <p:cNvSpPr/>
            <p:nvPr/>
          </p:nvSpPr>
          <p:spPr bwMode="auto">
            <a:xfrm>
              <a:off x="8011223" y="3950642"/>
              <a:ext cx="325418" cy="139464"/>
            </a:xfrm>
            <a:prstGeom prst="rect">
              <a:avLst/>
            </a:prstGeom>
            <a:solidFill>
              <a:srgbClr val="EBF2DE"/>
            </a:soli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6" name="Rectangle 5"/>
            <p:cNvSpPr/>
            <p:nvPr/>
          </p:nvSpPr>
          <p:spPr bwMode="auto">
            <a:xfrm>
              <a:off x="7778780" y="2980197"/>
              <a:ext cx="209197" cy="1109910"/>
            </a:xfrm>
            <a:prstGeom prst="rect">
              <a:avLst/>
            </a:prstGeom>
            <a:solidFill>
              <a:schemeClr val="tx1">
                <a:lumMod val="50000"/>
              </a:schemeClr>
            </a:solidFill>
            <a:ln w="25400" cap="flat" cmpd="sng" algn="ctr">
              <a:noFill/>
              <a:prstDash val="solid"/>
            </a:ln>
            <a:effectLst/>
          </p:spPr>
          <p:txBody>
            <a:bodyPr anchor="ctr"/>
            <a:lstStyle/>
            <a:p>
              <a:pPr algn="ctr" eaLnBrk="1" fontAlgn="auto" hangingPunct="1">
                <a:spcBef>
                  <a:spcPts val="0"/>
                </a:spcBef>
                <a:spcAft>
                  <a:spcPts val="0"/>
                </a:spcAft>
                <a:defRPr/>
              </a:pPr>
              <a:endParaRPr lang="en-US" kern="0">
                <a:solidFill>
                  <a:sysClr val="window" lastClr="FFFFFF"/>
                </a:solidFill>
                <a:latin typeface="Calibri"/>
              </a:endParaRPr>
            </a:p>
          </p:txBody>
        </p:sp>
        <p:sp>
          <p:nvSpPr>
            <p:cNvPr id="7" name="Rectangle 6"/>
            <p:cNvSpPr/>
            <p:nvPr/>
          </p:nvSpPr>
          <p:spPr bwMode="auto">
            <a:xfrm>
              <a:off x="8348263" y="3131283"/>
              <a:ext cx="69734" cy="964631"/>
            </a:xfrm>
            <a:prstGeom prst="rect">
              <a:avLst/>
            </a:prstGeom>
            <a:solidFill>
              <a:schemeClr val="tx1">
                <a:lumMod val="50000"/>
              </a:schemeClr>
            </a:solidFill>
            <a:ln w="25400" cap="flat" cmpd="sng" algn="ctr">
              <a:noFill/>
              <a:prstDash val="solid"/>
            </a:ln>
            <a:effectLst/>
          </p:spPr>
          <p:txBody>
            <a:bodyPr anchor="ctr"/>
            <a:lstStyle/>
            <a:p>
              <a:pPr algn="ctr" eaLnBrk="1" fontAlgn="auto" hangingPunct="1">
                <a:spcBef>
                  <a:spcPts val="0"/>
                </a:spcBef>
                <a:spcAft>
                  <a:spcPts val="0"/>
                </a:spcAft>
                <a:defRPr/>
              </a:pPr>
              <a:endParaRPr lang="en-US" kern="0">
                <a:solidFill>
                  <a:sysClr val="window" lastClr="FFFFFF"/>
                </a:solidFill>
                <a:latin typeface="Calibri"/>
              </a:endParaRPr>
            </a:p>
          </p:txBody>
        </p:sp>
        <p:cxnSp>
          <p:nvCxnSpPr>
            <p:cNvPr id="8" name="Straight Connector 356"/>
            <p:cNvCxnSpPr>
              <a:cxnSpLocks noChangeShapeType="1"/>
            </p:cNvCxnSpPr>
            <p:nvPr/>
          </p:nvCxnSpPr>
          <p:spPr bwMode="auto">
            <a:xfrm>
              <a:off x="8006964" y="3962802"/>
              <a:ext cx="324525" cy="0"/>
            </a:xfrm>
            <a:prstGeom prst="line">
              <a:avLst/>
            </a:prstGeom>
            <a:noFill/>
            <a:ln w="19050" algn="ctr">
              <a:solidFill>
                <a:srgbClr val="92D050"/>
              </a:solidFill>
              <a:round/>
              <a:headEnd/>
              <a:tailEnd/>
            </a:ln>
          </p:spPr>
        </p:cxnSp>
        <p:sp>
          <p:nvSpPr>
            <p:cNvPr id="9" name="Rectangle 8"/>
            <p:cNvSpPr/>
            <p:nvPr/>
          </p:nvSpPr>
          <p:spPr bwMode="auto">
            <a:xfrm>
              <a:off x="8429618" y="3572922"/>
              <a:ext cx="215008" cy="522991"/>
            </a:xfrm>
            <a:prstGeom prst="rect">
              <a:avLst/>
            </a:prstGeom>
            <a:solidFill>
              <a:srgbClr val="EBF2DE"/>
            </a:soli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cxnSp>
          <p:nvCxnSpPr>
            <p:cNvPr id="10" name="Straight Connector 372"/>
            <p:cNvCxnSpPr>
              <a:cxnSpLocks noChangeShapeType="1"/>
            </p:cNvCxnSpPr>
            <p:nvPr/>
          </p:nvCxnSpPr>
          <p:spPr bwMode="auto">
            <a:xfrm>
              <a:off x="8430132" y="3485584"/>
              <a:ext cx="214443" cy="0"/>
            </a:xfrm>
            <a:prstGeom prst="line">
              <a:avLst/>
            </a:prstGeom>
            <a:noFill/>
            <a:ln w="25400" algn="ctr">
              <a:noFill/>
              <a:round/>
              <a:headEnd/>
              <a:tailEnd/>
            </a:ln>
          </p:spPr>
        </p:cxnSp>
        <p:cxnSp>
          <p:nvCxnSpPr>
            <p:cNvPr id="11" name="Straight Connector 373"/>
            <p:cNvCxnSpPr>
              <a:cxnSpLocks noChangeShapeType="1"/>
            </p:cNvCxnSpPr>
            <p:nvPr/>
          </p:nvCxnSpPr>
          <p:spPr bwMode="auto">
            <a:xfrm>
              <a:off x="7442984" y="3444717"/>
              <a:ext cx="305224" cy="0"/>
            </a:xfrm>
            <a:prstGeom prst="line">
              <a:avLst/>
            </a:prstGeom>
            <a:noFill/>
            <a:ln w="19050" algn="ctr">
              <a:solidFill>
                <a:srgbClr val="FF0000"/>
              </a:solidFill>
              <a:round/>
              <a:headEnd/>
              <a:tailEnd/>
            </a:ln>
          </p:spPr>
        </p:cxnSp>
        <p:cxnSp>
          <p:nvCxnSpPr>
            <p:cNvPr id="12" name="Straight Connector 374"/>
            <p:cNvCxnSpPr>
              <a:cxnSpLocks noChangeShapeType="1"/>
            </p:cNvCxnSpPr>
            <p:nvPr/>
          </p:nvCxnSpPr>
          <p:spPr bwMode="auto">
            <a:xfrm>
              <a:off x="7446588" y="3689612"/>
              <a:ext cx="305224" cy="0"/>
            </a:xfrm>
            <a:prstGeom prst="line">
              <a:avLst/>
            </a:prstGeom>
            <a:noFill/>
            <a:ln w="19050" algn="ctr">
              <a:solidFill>
                <a:srgbClr val="0066FF"/>
              </a:solidFill>
              <a:round/>
              <a:headEnd/>
              <a:tailEnd/>
            </a:ln>
          </p:spPr>
        </p:cxnSp>
        <p:cxnSp>
          <p:nvCxnSpPr>
            <p:cNvPr id="13" name="Straight Connector 395"/>
            <p:cNvCxnSpPr>
              <a:cxnSpLocks noChangeShapeType="1"/>
            </p:cNvCxnSpPr>
            <p:nvPr/>
          </p:nvCxnSpPr>
          <p:spPr bwMode="auto">
            <a:xfrm>
              <a:off x="8430132" y="3585938"/>
              <a:ext cx="210870" cy="0"/>
            </a:xfrm>
            <a:prstGeom prst="line">
              <a:avLst/>
            </a:prstGeom>
            <a:noFill/>
            <a:ln w="19050" algn="ctr">
              <a:solidFill>
                <a:srgbClr val="92D050"/>
              </a:solidFill>
              <a:round/>
              <a:headEnd/>
              <a:tailEnd/>
            </a:ln>
          </p:spPr>
        </p:cxnSp>
        <p:cxnSp>
          <p:nvCxnSpPr>
            <p:cNvPr id="14" name="Straight Connector 398"/>
            <p:cNvCxnSpPr>
              <a:cxnSpLocks noChangeShapeType="1"/>
            </p:cNvCxnSpPr>
            <p:nvPr/>
          </p:nvCxnSpPr>
          <p:spPr bwMode="auto">
            <a:xfrm>
              <a:off x="8014830" y="3583812"/>
              <a:ext cx="308083" cy="0"/>
            </a:xfrm>
            <a:prstGeom prst="line">
              <a:avLst/>
            </a:prstGeom>
            <a:noFill/>
            <a:ln w="19050" cap="sq" algn="ctr">
              <a:solidFill>
                <a:srgbClr val="92D050"/>
              </a:solidFill>
              <a:prstDash val="sysDash"/>
              <a:round/>
              <a:headEnd/>
              <a:tailEnd/>
            </a:ln>
          </p:spPr>
        </p:cxnSp>
      </p:grpSp>
      <p:grpSp>
        <p:nvGrpSpPr>
          <p:cNvPr id="15" name="Group 14"/>
          <p:cNvGrpSpPr/>
          <p:nvPr/>
        </p:nvGrpSpPr>
        <p:grpSpPr>
          <a:xfrm>
            <a:off x="9012874" y="3517745"/>
            <a:ext cx="247086" cy="520851"/>
            <a:chOff x="7473282" y="3062725"/>
            <a:chExt cx="247086" cy="520851"/>
          </a:xfrm>
        </p:grpSpPr>
        <p:sp>
          <p:nvSpPr>
            <p:cNvPr id="16" name="Oval 15"/>
            <p:cNvSpPr/>
            <p:nvPr/>
          </p:nvSpPr>
          <p:spPr bwMode="auto">
            <a:xfrm rot="20617853">
              <a:off x="7473282" y="3336764"/>
              <a:ext cx="247086" cy="246812"/>
            </a:xfrm>
            <a:prstGeom prst="ellipse">
              <a:avLst/>
            </a:prstGeom>
            <a:solidFill>
              <a:srgbClr val="FF0000"/>
            </a:solidFill>
            <a:ln w="25400" cap="flat" cmpd="sng" algn="ctr">
              <a:noFill/>
              <a:prstDash val="solid"/>
            </a:ln>
            <a:effectLst/>
            <a:scene3d>
              <a:camera prst="orthographicFront"/>
              <a:lightRig rig="balanced" dir="t"/>
            </a:scene3d>
            <a:sp3d prstMaterial="metal">
              <a:bevelT/>
            </a:sp3d>
          </p:spPr>
          <p:txBody>
            <a:bodyPr anchor="ctr"/>
            <a:lstStyle/>
            <a:p>
              <a:pPr algn="ctr" eaLnBrk="1" fontAlgn="auto" hangingPunct="1">
                <a:spcBef>
                  <a:spcPts val="0"/>
                </a:spcBef>
                <a:spcAft>
                  <a:spcPts val="0"/>
                </a:spcAft>
                <a:defRPr/>
              </a:pPr>
              <a:endParaRPr lang="en-US" kern="0">
                <a:solidFill>
                  <a:sysClr val="window" lastClr="FFFFFF"/>
                </a:solidFill>
                <a:latin typeface="Calibri"/>
              </a:endParaRPr>
            </a:p>
          </p:txBody>
        </p:sp>
        <p:cxnSp>
          <p:nvCxnSpPr>
            <p:cNvPr id="17" name="Straight Arrow Connector 16"/>
            <p:cNvCxnSpPr/>
            <p:nvPr/>
          </p:nvCxnSpPr>
          <p:spPr bwMode="auto">
            <a:xfrm rot="4417853" flipH="1" flipV="1">
              <a:off x="7452080" y="3162057"/>
              <a:ext cx="278815" cy="80152"/>
            </a:xfrm>
            <a:prstGeom prst="straightConnector1">
              <a:avLst/>
            </a:prstGeom>
            <a:noFill/>
            <a:ln w="38100" cap="flat" cmpd="sng" algn="ctr">
              <a:solidFill>
                <a:srgbClr val="FF0000"/>
              </a:solidFill>
              <a:prstDash val="solid"/>
              <a:headEnd type="none" w="med" len="med"/>
              <a:tailEnd type="triangle" w="med" len="med"/>
            </a:ln>
            <a:effectLst/>
            <a:scene3d>
              <a:camera prst="orthographicFront"/>
              <a:lightRig rig="balanced" dir="t"/>
            </a:scene3d>
            <a:sp3d prstMaterial="metal">
              <a:bevelT/>
            </a:sp3d>
          </p:spPr>
        </p:cxnSp>
      </p:grpSp>
      <p:grpSp>
        <p:nvGrpSpPr>
          <p:cNvPr id="18" name="Group 17"/>
          <p:cNvGrpSpPr/>
          <p:nvPr/>
        </p:nvGrpSpPr>
        <p:grpSpPr>
          <a:xfrm>
            <a:off x="8982576" y="1889482"/>
            <a:ext cx="1201642" cy="1115717"/>
            <a:chOff x="7442984" y="1434462"/>
            <a:chExt cx="1201642" cy="1115717"/>
          </a:xfrm>
        </p:grpSpPr>
        <p:sp>
          <p:nvSpPr>
            <p:cNvPr id="19" name="Rectangle 18"/>
            <p:cNvSpPr/>
            <p:nvPr/>
          </p:nvSpPr>
          <p:spPr bwMode="auto">
            <a:xfrm>
              <a:off x="8011223" y="2404904"/>
              <a:ext cx="325418" cy="139464"/>
            </a:xfrm>
            <a:prstGeom prst="rect">
              <a:avLst/>
            </a:prstGeom>
            <a:solidFill>
              <a:srgbClr val="EBF2DE"/>
            </a:soli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sp>
          <p:nvSpPr>
            <p:cNvPr id="20" name="Rectangle 19"/>
            <p:cNvSpPr/>
            <p:nvPr/>
          </p:nvSpPr>
          <p:spPr bwMode="auto">
            <a:xfrm>
              <a:off x="7778780" y="1434462"/>
              <a:ext cx="209197" cy="1104095"/>
            </a:xfrm>
            <a:prstGeom prst="rect">
              <a:avLst/>
            </a:prstGeom>
            <a:solidFill>
              <a:schemeClr val="tx1">
                <a:lumMod val="50000"/>
              </a:schemeClr>
            </a:solidFill>
            <a:ln w="25400" cap="flat" cmpd="sng" algn="ctr">
              <a:noFill/>
              <a:prstDash val="solid"/>
            </a:ln>
            <a:effectLst/>
          </p:spPr>
          <p:txBody>
            <a:bodyPr anchor="ctr"/>
            <a:lstStyle/>
            <a:p>
              <a:pPr algn="ctr" eaLnBrk="1" fontAlgn="auto" hangingPunct="1">
                <a:spcBef>
                  <a:spcPts val="0"/>
                </a:spcBef>
                <a:spcAft>
                  <a:spcPts val="0"/>
                </a:spcAft>
                <a:defRPr/>
              </a:pPr>
              <a:endParaRPr lang="en-US" kern="0">
                <a:solidFill>
                  <a:sysClr val="window" lastClr="FFFFFF"/>
                </a:solidFill>
                <a:latin typeface="Calibri"/>
              </a:endParaRPr>
            </a:p>
          </p:txBody>
        </p:sp>
        <p:sp>
          <p:nvSpPr>
            <p:cNvPr id="21" name="Rectangle 20"/>
            <p:cNvSpPr/>
            <p:nvPr/>
          </p:nvSpPr>
          <p:spPr bwMode="auto">
            <a:xfrm>
              <a:off x="8348263" y="1585550"/>
              <a:ext cx="69734" cy="958822"/>
            </a:xfrm>
            <a:prstGeom prst="rect">
              <a:avLst/>
            </a:prstGeom>
            <a:solidFill>
              <a:schemeClr val="tx1">
                <a:lumMod val="50000"/>
              </a:schemeClr>
            </a:solidFill>
            <a:ln w="25400" cap="flat" cmpd="sng" algn="ctr">
              <a:noFill/>
              <a:prstDash val="solid"/>
            </a:ln>
            <a:effectLst/>
          </p:spPr>
          <p:txBody>
            <a:bodyPr anchor="ctr"/>
            <a:lstStyle/>
            <a:p>
              <a:pPr algn="ctr" eaLnBrk="1" fontAlgn="auto" hangingPunct="1">
                <a:spcBef>
                  <a:spcPts val="0"/>
                </a:spcBef>
                <a:spcAft>
                  <a:spcPts val="0"/>
                </a:spcAft>
                <a:defRPr/>
              </a:pPr>
              <a:endParaRPr lang="en-US" kern="0">
                <a:solidFill>
                  <a:sysClr val="window" lastClr="FFFFFF"/>
                </a:solidFill>
                <a:latin typeface="Calibri"/>
              </a:endParaRPr>
            </a:p>
          </p:txBody>
        </p:sp>
        <p:cxnSp>
          <p:nvCxnSpPr>
            <p:cNvPr id="22" name="Straight Connector 356"/>
            <p:cNvCxnSpPr>
              <a:cxnSpLocks noChangeShapeType="1"/>
            </p:cNvCxnSpPr>
            <p:nvPr/>
          </p:nvCxnSpPr>
          <p:spPr bwMode="auto">
            <a:xfrm>
              <a:off x="8006964" y="2415127"/>
              <a:ext cx="324525" cy="0"/>
            </a:xfrm>
            <a:prstGeom prst="line">
              <a:avLst/>
            </a:prstGeom>
            <a:noFill/>
            <a:ln w="19050" algn="ctr">
              <a:solidFill>
                <a:srgbClr val="92D050"/>
              </a:solidFill>
              <a:round/>
              <a:headEnd/>
              <a:tailEnd/>
            </a:ln>
          </p:spPr>
        </p:cxnSp>
        <p:sp>
          <p:nvSpPr>
            <p:cNvPr id="23" name="Rectangle 22"/>
            <p:cNvSpPr/>
            <p:nvPr/>
          </p:nvSpPr>
          <p:spPr bwMode="auto">
            <a:xfrm>
              <a:off x="8429618" y="2027188"/>
              <a:ext cx="215008" cy="522991"/>
            </a:xfrm>
            <a:prstGeom prst="rect">
              <a:avLst/>
            </a:prstGeom>
            <a:solidFill>
              <a:srgbClr val="EBF2DE"/>
            </a:solidFill>
            <a:ln w="25400" cap="flat" cmpd="sng" algn="ctr">
              <a:noFill/>
              <a:prstDash val="solid"/>
            </a:ln>
            <a:effectLst/>
          </p:spPr>
          <p:txBody>
            <a:bodyPr anchor="ctr"/>
            <a:lstStyle/>
            <a:p>
              <a:pPr algn="ctr" fontAlgn="auto">
                <a:spcBef>
                  <a:spcPts val="0"/>
                </a:spcBef>
                <a:spcAft>
                  <a:spcPts val="0"/>
                </a:spcAft>
                <a:defRPr/>
              </a:pPr>
              <a:endParaRPr lang="en-US" kern="0">
                <a:solidFill>
                  <a:sysClr val="window" lastClr="FFFFFF"/>
                </a:solidFill>
                <a:latin typeface="Calibri"/>
              </a:endParaRPr>
            </a:p>
          </p:txBody>
        </p:sp>
        <p:cxnSp>
          <p:nvCxnSpPr>
            <p:cNvPr id="24" name="Straight Connector 372"/>
            <p:cNvCxnSpPr>
              <a:cxnSpLocks noChangeShapeType="1"/>
            </p:cNvCxnSpPr>
            <p:nvPr/>
          </p:nvCxnSpPr>
          <p:spPr bwMode="auto">
            <a:xfrm>
              <a:off x="8430132" y="1937901"/>
              <a:ext cx="214443" cy="0"/>
            </a:xfrm>
            <a:prstGeom prst="line">
              <a:avLst/>
            </a:prstGeom>
            <a:noFill/>
            <a:ln w="25400" algn="ctr">
              <a:noFill/>
              <a:round/>
              <a:headEnd/>
              <a:tailEnd/>
            </a:ln>
          </p:spPr>
        </p:cxnSp>
        <p:cxnSp>
          <p:nvCxnSpPr>
            <p:cNvPr id="25" name="Straight Connector 373"/>
            <p:cNvCxnSpPr>
              <a:cxnSpLocks noChangeShapeType="1"/>
            </p:cNvCxnSpPr>
            <p:nvPr/>
          </p:nvCxnSpPr>
          <p:spPr bwMode="auto">
            <a:xfrm>
              <a:off x="7442984" y="1890211"/>
              <a:ext cx="305224" cy="0"/>
            </a:xfrm>
            <a:prstGeom prst="line">
              <a:avLst/>
            </a:prstGeom>
            <a:noFill/>
            <a:ln w="19050" algn="ctr">
              <a:solidFill>
                <a:srgbClr val="FF0000"/>
              </a:solidFill>
              <a:round/>
              <a:headEnd/>
              <a:tailEnd/>
            </a:ln>
          </p:spPr>
        </p:cxnSp>
        <p:cxnSp>
          <p:nvCxnSpPr>
            <p:cNvPr id="26" name="Straight Connector 374"/>
            <p:cNvCxnSpPr>
              <a:cxnSpLocks noChangeShapeType="1"/>
            </p:cNvCxnSpPr>
            <p:nvPr/>
          </p:nvCxnSpPr>
          <p:spPr bwMode="auto">
            <a:xfrm>
              <a:off x="7446588" y="2135104"/>
              <a:ext cx="305224" cy="0"/>
            </a:xfrm>
            <a:prstGeom prst="line">
              <a:avLst/>
            </a:prstGeom>
            <a:noFill/>
            <a:ln w="19050" algn="ctr">
              <a:solidFill>
                <a:srgbClr val="0066FF"/>
              </a:solidFill>
              <a:round/>
              <a:headEnd/>
              <a:tailEnd/>
            </a:ln>
          </p:spPr>
        </p:cxnSp>
        <p:cxnSp>
          <p:nvCxnSpPr>
            <p:cNvPr id="27" name="Straight Connector 395"/>
            <p:cNvCxnSpPr>
              <a:cxnSpLocks noChangeShapeType="1"/>
            </p:cNvCxnSpPr>
            <p:nvPr/>
          </p:nvCxnSpPr>
          <p:spPr bwMode="auto">
            <a:xfrm>
              <a:off x="8430132" y="2038259"/>
              <a:ext cx="210870" cy="0"/>
            </a:xfrm>
            <a:prstGeom prst="line">
              <a:avLst/>
            </a:prstGeom>
            <a:noFill/>
            <a:ln w="19050" algn="ctr">
              <a:solidFill>
                <a:srgbClr val="92D050"/>
              </a:solidFill>
              <a:round/>
              <a:headEnd/>
              <a:tailEnd/>
            </a:ln>
          </p:spPr>
        </p:cxnSp>
        <p:cxnSp>
          <p:nvCxnSpPr>
            <p:cNvPr id="28" name="Straight Connector 398"/>
            <p:cNvCxnSpPr>
              <a:cxnSpLocks noChangeShapeType="1"/>
            </p:cNvCxnSpPr>
            <p:nvPr/>
          </p:nvCxnSpPr>
          <p:spPr bwMode="auto">
            <a:xfrm>
              <a:off x="8014830" y="2036136"/>
              <a:ext cx="308083" cy="0"/>
            </a:xfrm>
            <a:prstGeom prst="line">
              <a:avLst/>
            </a:prstGeom>
            <a:noFill/>
            <a:ln w="19050" cap="sq" algn="ctr">
              <a:solidFill>
                <a:srgbClr val="92D050"/>
              </a:solidFill>
              <a:prstDash val="sysDash"/>
              <a:round/>
              <a:headEnd/>
              <a:tailEnd/>
            </a:ln>
          </p:spPr>
        </p:cxnSp>
      </p:grpSp>
      <p:grpSp>
        <p:nvGrpSpPr>
          <p:cNvPr id="29" name="Group 28"/>
          <p:cNvGrpSpPr/>
          <p:nvPr/>
        </p:nvGrpSpPr>
        <p:grpSpPr>
          <a:xfrm>
            <a:off x="9031982" y="2472013"/>
            <a:ext cx="247368" cy="464962"/>
            <a:chOff x="4803691" y="2006791"/>
            <a:chExt cx="247368" cy="464962"/>
          </a:xfrm>
        </p:grpSpPr>
        <p:cxnSp>
          <p:nvCxnSpPr>
            <p:cNvPr id="30" name="Straight Arrow Connector 29"/>
            <p:cNvCxnSpPr/>
            <p:nvPr/>
          </p:nvCxnSpPr>
          <p:spPr bwMode="auto">
            <a:xfrm rot="5400000">
              <a:off x="4797569" y="2346187"/>
              <a:ext cx="250432" cy="699"/>
            </a:xfrm>
            <a:prstGeom prst="straightConnector1">
              <a:avLst/>
            </a:prstGeom>
            <a:noFill/>
            <a:ln w="38100" cap="flat" cmpd="sng" algn="ctr">
              <a:solidFill>
                <a:schemeClr val="accent1"/>
              </a:solidFill>
              <a:prstDash val="solid"/>
              <a:headEnd type="none" w="med" len="med"/>
              <a:tailEnd type="triangle" w="med" len="med"/>
            </a:ln>
            <a:effectLst/>
            <a:scene3d>
              <a:camera prst="orthographicFront"/>
              <a:lightRig rig="balanced" dir="t"/>
            </a:scene3d>
            <a:sp3d prstMaterial="metal">
              <a:bevelT/>
            </a:sp3d>
          </p:spPr>
        </p:cxnSp>
        <p:sp>
          <p:nvSpPr>
            <p:cNvPr id="31" name="Oval 30"/>
            <p:cNvSpPr/>
            <p:nvPr/>
          </p:nvSpPr>
          <p:spPr bwMode="auto">
            <a:xfrm rot="20767956">
              <a:off x="4803691" y="2006791"/>
              <a:ext cx="247368" cy="246812"/>
            </a:xfrm>
            <a:prstGeom prst="ellipse">
              <a:avLst/>
            </a:prstGeom>
            <a:solidFill>
              <a:schemeClr val="accent1">
                <a:lumMod val="75000"/>
              </a:schemeClr>
            </a:solidFill>
            <a:ln w="25400" cap="flat" cmpd="sng" algn="ctr">
              <a:noFill/>
              <a:prstDash val="solid"/>
            </a:ln>
            <a:effectLst/>
            <a:scene3d>
              <a:camera prst="orthographicFront"/>
              <a:lightRig rig="balanced" dir="t"/>
            </a:scene3d>
            <a:sp3d prstMaterial="metal">
              <a:bevelT/>
            </a:sp3d>
          </p:spPr>
          <p:txBody>
            <a:bodyPr anchor="ctr"/>
            <a:lstStyle/>
            <a:p>
              <a:pPr algn="ctr" eaLnBrk="1" fontAlgn="auto" hangingPunct="1">
                <a:spcBef>
                  <a:spcPts val="0"/>
                </a:spcBef>
                <a:spcAft>
                  <a:spcPts val="0"/>
                </a:spcAft>
                <a:defRPr/>
              </a:pPr>
              <a:endParaRPr lang="en-US" kern="0">
                <a:solidFill>
                  <a:sysClr val="window" lastClr="FFFFFF"/>
                </a:solidFill>
                <a:latin typeface="Calibri"/>
              </a:endParaRPr>
            </a:p>
          </p:txBody>
        </p:sp>
      </p:grpSp>
      <p:sp>
        <p:nvSpPr>
          <p:cNvPr id="32" name="Right Arrow 31"/>
          <p:cNvSpPr/>
          <p:nvPr/>
        </p:nvSpPr>
        <p:spPr bwMode="auto">
          <a:xfrm rot="10800000">
            <a:off x="9306752" y="4045376"/>
            <a:ext cx="360286" cy="180141"/>
          </a:xfrm>
          <a:prstGeom prst="rightArrow">
            <a:avLst>
              <a:gd name="adj1" fmla="val 50000"/>
              <a:gd name="adj2" fmla="val 76829"/>
            </a:avLst>
          </a:prstGeom>
          <a:solidFill>
            <a:schemeClr val="accent1">
              <a:lumMod val="75000"/>
            </a:schemeClr>
          </a:solidFill>
          <a:ln w="12700" cap="flat" cmpd="sng" algn="ctr">
            <a:solidFill>
              <a:sysClr val="window" lastClr="FFFFFF"/>
            </a:solidFill>
            <a:prstDash val="solid"/>
          </a:ln>
          <a:effectLst/>
        </p:spPr>
        <p:txBody>
          <a:bodyPr anchor="ctr"/>
          <a:lstStyle/>
          <a:p>
            <a:pPr algn="ctr" eaLnBrk="1" fontAlgn="auto" hangingPunct="1">
              <a:spcBef>
                <a:spcPts val="0"/>
              </a:spcBef>
              <a:spcAft>
                <a:spcPts val="0"/>
              </a:spcAft>
              <a:defRPr/>
            </a:pPr>
            <a:endParaRPr lang="en-US" kern="0">
              <a:solidFill>
                <a:sysClr val="window" lastClr="FFFFFF"/>
              </a:solidFill>
              <a:latin typeface="Calibri"/>
            </a:endParaRPr>
          </a:p>
        </p:txBody>
      </p:sp>
      <p:sp>
        <p:nvSpPr>
          <p:cNvPr id="33" name="Right Arrow 32"/>
          <p:cNvSpPr/>
          <p:nvPr/>
        </p:nvSpPr>
        <p:spPr bwMode="auto">
          <a:xfrm>
            <a:off x="9312561" y="3807125"/>
            <a:ext cx="366096" cy="174330"/>
          </a:xfrm>
          <a:prstGeom prst="rightArrow">
            <a:avLst>
              <a:gd name="adj1" fmla="val 50000"/>
              <a:gd name="adj2" fmla="val 76829"/>
            </a:avLst>
          </a:prstGeom>
          <a:solidFill>
            <a:srgbClr val="FF0000"/>
          </a:solidFill>
          <a:ln w="12700" cap="flat" cmpd="sng" algn="ctr">
            <a:solidFill>
              <a:sysClr val="window" lastClr="FFFFFF"/>
            </a:solidFill>
            <a:prstDash val="solid"/>
          </a:ln>
          <a:effectLst/>
        </p:spPr>
        <p:txBody>
          <a:bodyPr anchor="ctr"/>
          <a:lstStyle/>
          <a:p>
            <a:pPr algn="ctr" eaLnBrk="1" fontAlgn="auto" hangingPunct="1">
              <a:spcBef>
                <a:spcPts val="0"/>
              </a:spcBef>
              <a:spcAft>
                <a:spcPts val="0"/>
              </a:spcAft>
              <a:defRPr/>
            </a:pPr>
            <a:endParaRPr lang="en-US" kern="0">
              <a:solidFill>
                <a:sysClr val="window" lastClr="FFFFFF"/>
              </a:solidFill>
              <a:latin typeface="Calibri"/>
            </a:endParaRPr>
          </a:p>
        </p:txBody>
      </p:sp>
      <p:grpSp>
        <p:nvGrpSpPr>
          <p:cNvPr id="34" name="Group 33"/>
          <p:cNvGrpSpPr/>
          <p:nvPr/>
        </p:nvGrpSpPr>
        <p:grpSpPr>
          <a:xfrm>
            <a:off x="6017217" y="3479087"/>
            <a:ext cx="2387695" cy="1341886"/>
            <a:chOff x="4477625" y="3024067"/>
            <a:chExt cx="2387695" cy="1341886"/>
          </a:xfrm>
        </p:grpSpPr>
        <p:sp>
          <p:nvSpPr>
            <p:cNvPr id="35" name="Rectangle 376"/>
            <p:cNvSpPr>
              <a:spLocks noChangeArrowheads="1"/>
            </p:cNvSpPr>
            <p:nvPr/>
          </p:nvSpPr>
          <p:spPr bwMode="auto">
            <a:xfrm>
              <a:off x="4610638" y="3024067"/>
              <a:ext cx="2254682" cy="1138963"/>
            </a:xfrm>
            <a:prstGeom prst="rect">
              <a:avLst/>
            </a:prstGeom>
            <a:noFill/>
            <a:ln w="0">
              <a:solidFill>
                <a:srgbClr val="FFFFFF"/>
              </a:solidFill>
              <a:prstDash val="solid"/>
              <a:miter lim="800000"/>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36" name="Rectangle 35"/>
            <p:cNvSpPr/>
            <p:nvPr/>
          </p:nvSpPr>
          <p:spPr bwMode="auto">
            <a:xfrm>
              <a:off x="4610638" y="3024067"/>
              <a:ext cx="2248868" cy="1138963"/>
            </a:xfrm>
            <a:prstGeom prst="rect">
              <a:avLst/>
            </a:prstGeom>
            <a:noFill/>
            <a:ln w="9525" cap="flat" cmpd="sng" algn="ctr">
              <a:solidFill>
                <a:schemeClr val="tx2"/>
              </a:solidFill>
              <a:prstDash val="solid"/>
            </a:ln>
            <a:effectLst/>
          </p:spPr>
          <p:txBody>
            <a:bodyPr anchor="ctr"/>
            <a:lstStyle/>
            <a:p>
              <a:pPr algn="ctr" eaLnBrk="1" fontAlgn="auto" hangingPunct="1">
                <a:spcBef>
                  <a:spcPts val="0"/>
                </a:spcBef>
                <a:spcAft>
                  <a:spcPts val="0"/>
                </a:spcAft>
                <a:defRPr/>
              </a:pPr>
              <a:endParaRPr lang="en-US" kern="0">
                <a:solidFill>
                  <a:sysClr val="window" lastClr="FFFFFF"/>
                </a:solidFill>
                <a:latin typeface="Calibri"/>
              </a:endParaRPr>
            </a:p>
          </p:txBody>
        </p:sp>
        <p:sp>
          <p:nvSpPr>
            <p:cNvPr id="37" name="Freeform 519"/>
            <p:cNvSpPr>
              <a:spLocks/>
            </p:cNvSpPr>
            <p:nvPr/>
          </p:nvSpPr>
          <p:spPr bwMode="auto">
            <a:xfrm>
              <a:off x="4616514" y="3221593"/>
              <a:ext cx="203388" cy="883270"/>
            </a:xfrm>
            <a:custGeom>
              <a:avLst/>
              <a:gdLst/>
              <a:ahLst/>
              <a:cxnLst>
                <a:cxn ang="0">
                  <a:pos x="1" y="10"/>
                </a:cxn>
                <a:cxn ang="0">
                  <a:pos x="2" y="49"/>
                </a:cxn>
                <a:cxn ang="0">
                  <a:pos x="4" y="59"/>
                </a:cxn>
                <a:cxn ang="0">
                  <a:pos x="6" y="76"/>
                </a:cxn>
                <a:cxn ang="0">
                  <a:pos x="8" y="90"/>
                </a:cxn>
                <a:cxn ang="0">
                  <a:pos x="10" y="122"/>
                </a:cxn>
                <a:cxn ang="0">
                  <a:pos x="12" y="138"/>
                </a:cxn>
                <a:cxn ang="0">
                  <a:pos x="13" y="162"/>
                </a:cxn>
                <a:cxn ang="0">
                  <a:pos x="16" y="191"/>
                </a:cxn>
                <a:cxn ang="0">
                  <a:pos x="17" y="221"/>
                </a:cxn>
                <a:cxn ang="0">
                  <a:pos x="18" y="222"/>
                </a:cxn>
                <a:cxn ang="0">
                  <a:pos x="20" y="218"/>
                </a:cxn>
                <a:cxn ang="0">
                  <a:pos x="22" y="223"/>
                </a:cxn>
                <a:cxn ang="0">
                  <a:pos x="24" y="228"/>
                </a:cxn>
                <a:cxn ang="0">
                  <a:pos x="26" y="251"/>
                </a:cxn>
                <a:cxn ang="0">
                  <a:pos x="28" y="251"/>
                </a:cxn>
                <a:cxn ang="0">
                  <a:pos x="29" y="261"/>
                </a:cxn>
                <a:cxn ang="0">
                  <a:pos x="30" y="274"/>
                </a:cxn>
                <a:cxn ang="0">
                  <a:pos x="33" y="273"/>
                </a:cxn>
                <a:cxn ang="0">
                  <a:pos x="34" y="283"/>
                </a:cxn>
                <a:cxn ang="0">
                  <a:pos x="35" y="283"/>
                </a:cxn>
                <a:cxn ang="0">
                  <a:pos x="38" y="259"/>
                </a:cxn>
                <a:cxn ang="0">
                  <a:pos x="39" y="237"/>
                </a:cxn>
                <a:cxn ang="0">
                  <a:pos x="41" y="240"/>
                </a:cxn>
                <a:cxn ang="0">
                  <a:pos x="42" y="235"/>
                </a:cxn>
                <a:cxn ang="0">
                  <a:pos x="43" y="240"/>
                </a:cxn>
                <a:cxn ang="0">
                  <a:pos x="45" y="246"/>
                </a:cxn>
                <a:cxn ang="0">
                  <a:pos x="46" y="255"/>
                </a:cxn>
                <a:cxn ang="0">
                  <a:pos x="47" y="263"/>
                </a:cxn>
                <a:cxn ang="0">
                  <a:pos x="50" y="283"/>
                </a:cxn>
                <a:cxn ang="0">
                  <a:pos x="51" y="281"/>
                </a:cxn>
                <a:cxn ang="0">
                  <a:pos x="53" y="261"/>
                </a:cxn>
                <a:cxn ang="0">
                  <a:pos x="54" y="255"/>
                </a:cxn>
                <a:cxn ang="0">
                  <a:pos x="55" y="257"/>
                </a:cxn>
                <a:cxn ang="0">
                  <a:pos x="57" y="236"/>
                </a:cxn>
                <a:cxn ang="0">
                  <a:pos x="58" y="233"/>
                </a:cxn>
                <a:cxn ang="0">
                  <a:pos x="59" y="237"/>
                </a:cxn>
                <a:cxn ang="0">
                  <a:pos x="62" y="255"/>
                </a:cxn>
                <a:cxn ang="0">
                  <a:pos x="63" y="276"/>
                </a:cxn>
                <a:cxn ang="0">
                  <a:pos x="66" y="293"/>
                </a:cxn>
                <a:cxn ang="0">
                  <a:pos x="67" y="304"/>
                </a:cxn>
                <a:cxn ang="0">
                  <a:pos x="68" y="289"/>
                </a:cxn>
              </a:cxnLst>
              <a:rect l="0" t="0" r="r" b="b"/>
              <a:pathLst>
                <a:path w="70" h="304">
                  <a:moveTo>
                    <a:pt x="0" y="0"/>
                  </a:moveTo>
                  <a:lnTo>
                    <a:pt x="0" y="11"/>
                  </a:lnTo>
                  <a:lnTo>
                    <a:pt x="1" y="10"/>
                  </a:lnTo>
                  <a:lnTo>
                    <a:pt x="1" y="29"/>
                  </a:lnTo>
                  <a:lnTo>
                    <a:pt x="2" y="25"/>
                  </a:lnTo>
                  <a:lnTo>
                    <a:pt x="2" y="49"/>
                  </a:lnTo>
                  <a:lnTo>
                    <a:pt x="4" y="64"/>
                  </a:lnTo>
                  <a:lnTo>
                    <a:pt x="4" y="58"/>
                  </a:lnTo>
                  <a:lnTo>
                    <a:pt x="4" y="59"/>
                  </a:lnTo>
                  <a:lnTo>
                    <a:pt x="5" y="64"/>
                  </a:lnTo>
                  <a:lnTo>
                    <a:pt x="5" y="67"/>
                  </a:lnTo>
                  <a:lnTo>
                    <a:pt x="6" y="76"/>
                  </a:lnTo>
                  <a:lnTo>
                    <a:pt x="6" y="82"/>
                  </a:lnTo>
                  <a:lnTo>
                    <a:pt x="8" y="82"/>
                  </a:lnTo>
                  <a:lnTo>
                    <a:pt x="8" y="90"/>
                  </a:lnTo>
                  <a:lnTo>
                    <a:pt x="9" y="93"/>
                  </a:lnTo>
                  <a:lnTo>
                    <a:pt x="9" y="119"/>
                  </a:lnTo>
                  <a:lnTo>
                    <a:pt x="10" y="122"/>
                  </a:lnTo>
                  <a:lnTo>
                    <a:pt x="10" y="135"/>
                  </a:lnTo>
                  <a:lnTo>
                    <a:pt x="12" y="139"/>
                  </a:lnTo>
                  <a:lnTo>
                    <a:pt x="12" y="138"/>
                  </a:lnTo>
                  <a:lnTo>
                    <a:pt x="12" y="143"/>
                  </a:lnTo>
                  <a:lnTo>
                    <a:pt x="13" y="149"/>
                  </a:lnTo>
                  <a:lnTo>
                    <a:pt x="13" y="162"/>
                  </a:lnTo>
                  <a:lnTo>
                    <a:pt x="14" y="168"/>
                  </a:lnTo>
                  <a:lnTo>
                    <a:pt x="14" y="183"/>
                  </a:lnTo>
                  <a:lnTo>
                    <a:pt x="16" y="191"/>
                  </a:lnTo>
                  <a:lnTo>
                    <a:pt x="16" y="211"/>
                  </a:lnTo>
                  <a:lnTo>
                    <a:pt x="17" y="213"/>
                  </a:lnTo>
                  <a:lnTo>
                    <a:pt x="17" y="221"/>
                  </a:lnTo>
                  <a:lnTo>
                    <a:pt x="17" y="217"/>
                  </a:lnTo>
                  <a:lnTo>
                    <a:pt x="18" y="221"/>
                  </a:lnTo>
                  <a:lnTo>
                    <a:pt x="18" y="222"/>
                  </a:lnTo>
                  <a:lnTo>
                    <a:pt x="18" y="221"/>
                  </a:lnTo>
                  <a:lnTo>
                    <a:pt x="20" y="220"/>
                  </a:lnTo>
                  <a:lnTo>
                    <a:pt x="20" y="218"/>
                  </a:lnTo>
                  <a:lnTo>
                    <a:pt x="21" y="226"/>
                  </a:lnTo>
                  <a:lnTo>
                    <a:pt x="22" y="221"/>
                  </a:lnTo>
                  <a:lnTo>
                    <a:pt x="22" y="223"/>
                  </a:lnTo>
                  <a:lnTo>
                    <a:pt x="22" y="220"/>
                  </a:lnTo>
                  <a:lnTo>
                    <a:pt x="24" y="226"/>
                  </a:lnTo>
                  <a:lnTo>
                    <a:pt x="24" y="228"/>
                  </a:lnTo>
                  <a:lnTo>
                    <a:pt x="25" y="228"/>
                  </a:lnTo>
                  <a:lnTo>
                    <a:pt x="25" y="244"/>
                  </a:lnTo>
                  <a:lnTo>
                    <a:pt x="26" y="251"/>
                  </a:lnTo>
                  <a:lnTo>
                    <a:pt x="26" y="259"/>
                  </a:lnTo>
                  <a:lnTo>
                    <a:pt x="28" y="255"/>
                  </a:lnTo>
                  <a:lnTo>
                    <a:pt x="28" y="251"/>
                  </a:lnTo>
                  <a:lnTo>
                    <a:pt x="29" y="259"/>
                  </a:lnTo>
                  <a:lnTo>
                    <a:pt x="29" y="252"/>
                  </a:lnTo>
                  <a:lnTo>
                    <a:pt x="29" y="261"/>
                  </a:lnTo>
                  <a:lnTo>
                    <a:pt x="30" y="270"/>
                  </a:lnTo>
                  <a:lnTo>
                    <a:pt x="30" y="265"/>
                  </a:lnTo>
                  <a:lnTo>
                    <a:pt x="30" y="274"/>
                  </a:lnTo>
                  <a:lnTo>
                    <a:pt x="31" y="269"/>
                  </a:lnTo>
                  <a:lnTo>
                    <a:pt x="31" y="275"/>
                  </a:lnTo>
                  <a:lnTo>
                    <a:pt x="33" y="273"/>
                  </a:lnTo>
                  <a:lnTo>
                    <a:pt x="33" y="276"/>
                  </a:lnTo>
                  <a:lnTo>
                    <a:pt x="33" y="275"/>
                  </a:lnTo>
                  <a:lnTo>
                    <a:pt x="34" y="283"/>
                  </a:lnTo>
                  <a:lnTo>
                    <a:pt x="34" y="275"/>
                  </a:lnTo>
                  <a:lnTo>
                    <a:pt x="35" y="274"/>
                  </a:lnTo>
                  <a:lnTo>
                    <a:pt x="35" y="283"/>
                  </a:lnTo>
                  <a:lnTo>
                    <a:pt x="37" y="274"/>
                  </a:lnTo>
                  <a:lnTo>
                    <a:pt x="37" y="269"/>
                  </a:lnTo>
                  <a:lnTo>
                    <a:pt x="38" y="259"/>
                  </a:lnTo>
                  <a:lnTo>
                    <a:pt x="38" y="250"/>
                  </a:lnTo>
                  <a:lnTo>
                    <a:pt x="39" y="242"/>
                  </a:lnTo>
                  <a:lnTo>
                    <a:pt x="39" y="237"/>
                  </a:lnTo>
                  <a:lnTo>
                    <a:pt x="39" y="242"/>
                  </a:lnTo>
                  <a:lnTo>
                    <a:pt x="41" y="237"/>
                  </a:lnTo>
                  <a:lnTo>
                    <a:pt x="41" y="240"/>
                  </a:lnTo>
                  <a:lnTo>
                    <a:pt x="42" y="237"/>
                  </a:lnTo>
                  <a:lnTo>
                    <a:pt x="42" y="240"/>
                  </a:lnTo>
                  <a:lnTo>
                    <a:pt x="42" y="235"/>
                  </a:lnTo>
                  <a:lnTo>
                    <a:pt x="42" y="236"/>
                  </a:lnTo>
                  <a:lnTo>
                    <a:pt x="43" y="237"/>
                  </a:lnTo>
                  <a:lnTo>
                    <a:pt x="43" y="240"/>
                  </a:lnTo>
                  <a:lnTo>
                    <a:pt x="43" y="235"/>
                  </a:lnTo>
                  <a:lnTo>
                    <a:pt x="45" y="244"/>
                  </a:lnTo>
                  <a:lnTo>
                    <a:pt x="45" y="246"/>
                  </a:lnTo>
                  <a:lnTo>
                    <a:pt x="45" y="241"/>
                  </a:lnTo>
                  <a:lnTo>
                    <a:pt x="46" y="250"/>
                  </a:lnTo>
                  <a:lnTo>
                    <a:pt x="46" y="255"/>
                  </a:lnTo>
                  <a:lnTo>
                    <a:pt x="46" y="252"/>
                  </a:lnTo>
                  <a:lnTo>
                    <a:pt x="47" y="260"/>
                  </a:lnTo>
                  <a:lnTo>
                    <a:pt x="47" y="263"/>
                  </a:lnTo>
                  <a:lnTo>
                    <a:pt x="49" y="269"/>
                  </a:lnTo>
                  <a:lnTo>
                    <a:pt x="49" y="290"/>
                  </a:lnTo>
                  <a:lnTo>
                    <a:pt x="50" y="283"/>
                  </a:lnTo>
                  <a:lnTo>
                    <a:pt x="50" y="281"/>
                  </a:lnTo>
                  <a:lnTo>
                    <a:pt x="50" y="285"/>
                  </a:lnTo>
                  <a:lnTo>
                    <a:pt x="51" y="281"/>
                  </a:lnTo>
                  <a:lnTo>
                    <a:pt x="51" y="273"/>
                  </a:lnTo>
                  <a:lnTo>
                    <a:pt x="51" y="275"/>
                  </a:lnTo>
                  <a:lnTo>
                    <a:pt x="53" y="261"/>
                  </a:lnTo>
                  <a:lnTo>
                    <a:pt x="53" y="265"/>
                  </a:lnTo>
                  <a:lnTo>
                    <a:pt x="53" y="264"/>
                  </a:lnTo>
                  <a:lnTo>
                    <a:pt x="54" y="255"/>
                  </a:lnTo>
                  <a:lnTo>
                    <a:pt x="54" y="254"/>
                  </a:lnTo>
                  <a:lnTo>
                    <a:pt x="55" y="256"/>
                  </a:lnTo>
                  <a:lnTo>
                    <a:pt x="55" y="257"/>
                  </a:lnTo>
                  <a:lnTo>
                    <a:pt x="55" y="249"/>
                  </a:lnTo>
                  <a:lnTo>
                    <a:pt x="57" y="246"/>
                  </a:lnTo>
                  <a:lnTo>
                    <a:pt x="57" y="236"/>
                  </a:lnTo>
                  <a:lnTo>
                    <a:pt x="57" y="242"/>
                  </a:lnTo>
                  <a:lnTo>
                    <a:pt x="58" y="235"/>
                  </a:lnTo>
                  <a:lnTo>
                    <a:pt x="58" y="233"/>
                  </a:lnTo>
                  <a:lnTo>
                    <a:pt x="59" y="230"/>
                  </a:lnTo>
                  <a:lnTo>
                    <a:pt x="59" y="226"/>
                  </a:lnTo>
                  <a:lnTo>
                    <a:pt x="59" y="237"/>
                  </a:lnTo>
                  <a:lnTo>
                    <a:pt x="61" y="249"/>
                  </a:lnTo>
                  <a:lnTo>
                    <a:pt x="61" y="255"/>
                  </a:lnTo>
                  <a:lnTo>
                    <a:pt x="62" y="255"/>
                  </a:lnTo>
                  <a:lnTo>
                    <a:pt x="62" y="264"/>
                  </a:lnTo>
                  <a:lnTo>
                    <a:pt x="63" y="263"/>
                  </a:lnTo>
                  <a:lnTo>
                    <a:pt x="63" y="276"/>
                  </a:lnTo>
                  <a:lnTo>
                    <a:pt x="65" y="284"/>
                  </a:lnTo>
                  <a:lnTo>
                    <a:pt x="65" y="292"/>
                  </a:lnTo>
                  <a:lnTo>
                    <a:pt x="66" y="293"/>
                  </a:lnTo>
                  <a:lnTo>
                    <a:pt x="66" y="304"/>
                  </a:lnTo>
                  <a:lnTo>
                    <a:pt x="67" y="298"/>
                  </a:lnTo>
                  <a:lnTo>
                    <a:pt x="67" y="304"/>
                  </a:lnTo>
                  <a:lnTo>
                    <a:pt x="67" y="299"/>
                  </a:lnTo>
                  <a:lnTo>
                    <a:pt x="68" y="303"/>
                  </a:lnTo>
                  <a:lnTo>
                    <a:pt x="68" y="289"/>
                  </a:lnTo>
                  <a:lnTo>
                    <a:pt x="70" y="293"/>
                  </a:lnTo>
                  <a:lnTo>
                    <a:pt x="70" y="275"/>
                  </a:lnTo>
                </a:path>
              </a:pathLst>
            </a:custGeom>
            <a:noFill/>
            <a:ln w="12700">
              <a:solidFill>
                <a:srgbClr val="FF0000"/>
              </a:solidFill>
              <a:prstDash val="solid"/>
              <a:round/>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38" name="Freeform 520"/>
            <p:cNvSpPr>
              <a:spLocks/>
            </p:cNvSpPr>
            <p:nvPr/>
          </p:nvSpPr>
          <p:spPr bwMode="auto">
            <a:xfrm>
              <a:off x="4819904" y="3866615"/>
              <a:ext cx="191763" cy="255683"/>
            </a:xfrm>
            <a:custGeom>
              <a:avLst/>
              <a:gdLst/>
              <a:ahLst/>
              <a:cxnLst>
                <a:cxn ang="0">
                  <a:pos x="1" y="49"/>
                </a:cxn>
                <a:cxn ang="0">
                  <a:pos x="2" y="52"/>
                </a:cxn>
                <a:cxn ang="0">
                  <a:pos x="4" y="47"/>
                </a:cxn>
                <a:cxn ang="0">
                  <a:pos x="6" y="6"/>
                </a:cxn>
                <a:cxn ang="0">
                  <a:pos x="8" y="1"/>
                </a:cxn>
                <a:cxn ang="0">
                  <a:pos x="9" y="29"/>
                </a:cxn>
                <a:cxn ang="0">
                  <a:pos x="12" y="49"/>
                </a:cxn>
                <a:cxn ang="0">
                  <a:pos x="13" y="57"/>
                </a:cxn>
                <a:cxn ang="0">
                  <a:pos x="14" y="54"/>
                </a:cxn>
                <a:cxn ang="0">
                  <a:pos x="17" y="35"/>
                </a:cxn>
                <a:cxn ang="0">
                  <a:pos x="18" y="28"/>
                </a:cxn>
                <a:cxn ang="0">
                  <a:pos x="20" y="33"/>
                </a:cxn>
                <a:cxn ang="0">
                  <a:pos x="21" y="33"/>
                </a:cxn>
                <a:cxn ang="0">
                  <a:pos x="22" y="34"/>
                </a:cxn>
                <a:cxn ang="0">
                  <a:pos x="24" y="29"/>
                </a:cxn>
                <a:cxn ang="0">
                  <a:pos x="26" y="18"/>
                </a:cxn>
                <a:cxn ang="0">
                  <a:pos x="28" y="38"/>
                </a:cxn>
                <a:cxn ang="0">
                  <a:pos x="30" y="52"/>
                </a:cxn>
                <a:cxn ang="0">
                  <a:pos x="31" y="51"/>
                </a:cxn>
                <a:cxn ang="0">
                  <a:pos x="33" y="46"/>
                </a:cxn>
                <a:cxn ang="0">
                  <a:pos x="34" y="39"/>
                </a:cxn>
                <a:cxn ang="0">
                  <a:pos x="35" y="53"/>
                </a:cxn>
                <a:cxn ang="0">
                  <a:pos x="37" y="59"/>
                </a:cxn>
                <a:cxn ang="0">
                  <a:pos x="38" y="63"/>
                </a:cxn>
                <a:cxn ang="0">
                  <a:pos x="39" y="58"/>
                </a:cxn>
                <a:cxn ang="0">
                  <a:pos x="41" y="67"/>
                </a:cxn>
                <a:cxn ang="0">
                  <a:pos x="42" y="52"/>
                </a:cxn>
                <a:cxn ang="0">
                  <a:pos x="43" y="68"/>
                </a:cxn>
                <a:cxn ang="0">
                  <a:pos x="46" y="63"/>
                </a:cxn>
                <a:cxn ang="0">
                  <a:pos x="47" y="13"/>
                </a:cxn>
                <a:cxn ang="0">
                  <a:pos x="49" y="10"/>
                </a:cxn>
                <a:cxn ang="0">
                  <a:pos x="50" y="15"/>
                </a:cxn>
                <a:cxn ang="0">
                  <a:pos x="51" y="19"/>
                </a:cxn>
                <a:cxn ang="0">
                  <a:pos x="53" y="17"/>
                </a:cxn>
                <a:cxn ang="0">
                  <a:pos x="55" y="35"/>
                </a:cxn>
                <a:cxn ang="0">
                  <a:pos x="57" y="38"/>
                </a:cxn>
                <a:cxn ang="0">
                  <a:pos x="58" y="47"/>
                </a:cxn>
                <a:cxn ang="0">
                  <a:pos x="59" y="75"/>
                </a:cxn>
                <a:cxn ang="0">
                  <a:pos x="61" y="86"/>
                </a:cxn>
                <a:cxn ang="0">
                  <a:pos x="62" y="88"/>
                </a:cxn>
                <a:cxn ang="0">
                  <a:pos x="65" y="85"/>
                </a:cxn>
                <a:cxn ang="0">
                  <a:pos x="66" y="80"/>
                </a:cxn>
              </a:cxnLst>
              <a:rect l="0" t="0" r="r" b="b"/>
              <a:pathLst>
                <a:path w="66" h="88">
                  <a:moveTo>
                    <a:pt x="0" y="53"/>
                  </a:moveTo>
                  <a:lnTo>
                    <a:pt x="1" y="53"/>
                  </a:lnTo>
                  <a:lnTo>
                    <a:pt x="1" y="49"/>
                  </a:lnTo>
                  <a:lnTo>
                    <a:pt x="2" y="53"/>
                  </a:lnTo>
                  <a:lnTo>
                    <a:pt x="2" y="49"/>
                  </a:lnTo>
                  <a:lnTo>
                    <a:pt x="2" y="52"/>
                  </a:lnTo>
                  <a:lnTo>
                    <a:pt x="4" y="47"/>
                  </a:lnTo>
                  <a:lnTo>
                    <a:pt x="4" y="46"/>
                  </a:lnTo>
                  <a:lnTo>
                    <a:pt x="4" y="47"/>
                  </a:lnTo>
                  <a:lnTo>
                    <a:pt x="5" y="34"/>
                  </a:lnTo>
                  <a:lnTo>
                    <a:pt x="5" y="22"/>
                  </a:lnTo>
                  <a:lnTo>
                    <a:pt x="6" y="6"/>
                  </a:lnTo>
                  <a:lnTo>
                    <a:pt x="6" y="8"/>
                  </a:lnTo>
                  <a:lnTo>
                    <a:pt x="6" y="0"/>
                  </a:lnTo>
                  <a:lnTo>
                    <a:pt x="8" y="1"/>
                  </a:lnTo>
                  <a:lnTo>
                    <a:pt x="8" y="6"/>
                  </a:lnTo>
                  <a:lnTo>
                    <a:pt x="9" y="9"/>
                  </a:lnTo>
                  <a:lnTo>
                    <a:pt x="9" y="29"/>
                  </a:lnTo>
                  <a:lnTo>
                    <a:pt x="10" y="34"/>
                  </a:lnTo>
                  <a:lnTo>
                    <a:pt x="10" y="42"/>
                  </a:lnTo>
                  <a:lnTo>
                    <a:pt x="12" y="49"/>
                  </a:lnTo>
                  <a:lnTo>
                    <a:pt x="12" y="48"/>
                  </a:lnTo>
                  <a:lnTo>
                    <a:pt x="12" y="59"/>
                  </a:lnTo>
                  <a:lnTo>
                    <a:pt x="13" y="57"/>
                  </a:lnTo>
                  <a:lnTo>
                    <a:pt x="13" y="68"/>
                  </a:lnTo>
                  <a:lnTo>
                    <a:pt x="14" y="63"/>
                  </a:lnTo>
                  <a:lnTo>
                    <a:pt x="14" y="54"/>
                  </a:lnTo>
                  <a:lnTo>
                    <a:pt x="16" y="53"/>
                  </a:lnTo>
                  <a:lnTo>
                    <a:pt x="16" y="30"/>
                  </a:lnTo>
                  <a:lnTo>
                    <a:pt x="17" y="35"/>
                  </a:lnTo>
                  <a:lnTo>
                    <a:pt x="17" y="23"/>
                  </a:lnTo>
                  <a:lnTo>
                    <a:pt x="17" y="33"/>
                  </a:lnTo>
                  <a:lnTo>
                    <a:pt x="18" y="28"/>
                  </a:lnTo>
                  <a:lnTo>
                    <a:pt x="18" y="19"/>
                  </a:lnTo>
                  <a:lnTo>
                    <a:pt x="18" y="29"/>
                  </a:lnTo>
                  <a:lnTo>
                    <a:pt x="20" y="33"/>
                  </a:lnTo>
                  <a:lnTo>
                    <a:pt x="20" y="28"/>
                  </a:lnTo>
                  <a:lnTo>
                    <a:pt x="20" y="35"/>
                  </a:lnTo>
                  <a:lnTo>
                    <a:pt x="21" y="33"/>
                  </a:lnTo>
                  <a:lnTo>
                    <a:pt x="21" y="42"/>
                  </a:lnTo>
                  <a:lnTo>
                    <a:pt x="21" y="38"/>
                  </a:lnTo>
                  <a:lnTo>
                    <a:pt x="22" y="34"/>
                  </a:lnTo>
                  <a:lnTo>
                    <a:pt x="22" y="30"/>
                  </a:lnTo>
                  <a:lnTo>
                    <a:pt x="22" y="33"/>
                  </a:lnTo>
                  <a:lnTo>
                    <a:pt x="24" y="29"/>
                  </a:lnTo>
                  <a:lnTo>
                    <a:pt x="25" y="24"/>
                  </a:lnTo>
                  <a:lnTo>
                    <a:pt x="25" y="19"/>
                  </a:lnTo>
                  <a:lnTo>
                    <a:pt x="26" y="18"/>
                  </a:lnTo>
                  <a:lnTo>
                    <a:pt x="26" y="30"/>
                  </a:lnTo>
                  <a:lnTo>
                    <a:pt x="28" y="32"/>
                  </a:lnTo>
                  <a:lnTo>
                    <a:pt x="28" y="38"/>
                  </a:lnTo>
                  <a:lnTo>
                    <a:pt x="29" y="41"/>
                  </a:lnTo>
                  <a:lnTo>
                    <a:pt x="29" y="51"/>
                  </a:lnTo>
                  <a:lnTo>
                    <a:pt x="30" y="52"/>
                  </a:lnTo>
                  <a:lnTo>
                    <a:pt x="30" y="43"/>
                  </a:lnTo>
                  <a:lnTo>
                    <a:pt x="30" y="53"/>
                  </a:lnTo>
                  <a:lnTo>
                    <a:pt x="31" y="51"/>
                  </a:lnTo>
                  <a:lnTo>
                    <a:pt x="31" y="46"/>
                  </a:lnTo>
                  <a:lnTo>
                    <a:pt x="33" y="39"/>
                  </a:lnTo>
                  <a:lnTo>
                    <a:pt x="33" y="46"/>
                  </a:lnTo>
                  <a:lnTo>
                    <a:pt x="33" y="39"/>
                  </a:lnTo>
                  <a:lnTo>
                    <a:pt x="34" y="46"/>
                  </a:lnTo>
                  <a:lnTo>
                    <a:pt x="34" y="39"/>
                  </a:lnTo>
                  <a:lnTo>
                    <a:pt x="34" y="43"/>
                  </a:lnTo>
                  <a:lnTo>
                    <a:pt x="35" y="38"/>
                  </a:lnTo>
                  <a:lnTo>
                    <a:pt x="35" y="53"/>
                  </a:lnTo>
                  <a:lnTo>
                    <a:pt x="37" y="49"/>
                  </a:lnTo>
                  <a:lnTo>
                    <a:pt x="37" y="61"/>
                  </a:lnTo>
                  <a:lnTo>
                    <a:pt x="37" y="59"/>
                  </a:lnTo>
                  <a:lnTo>
                    <a:pt x="38" y="64"/>
                  </a:lnTo>
                  <a:lnTo>
                    <a:pt x="38" y="57"/>
                  </a:lnTo>
                  <a:lnTo>
                    <a:pt x="38" y="63"/>
                  </a:lnTo>
                  <a:lnTo>
                    <a:pt x="39" y="64"/>
                  </a:lnTo>
                  <a:lnTo>
                    <a:pt x="39" y="67"/>
                  </a:lnTo>
                  <a:lnTo>
                    <a:pt x="39" y="58"/>
                  </a:lnTo>
                  <a:lnTo>
                    <a:pt x="39" y="62"/>
                  </a:lnTo>
                  <a:lnTo>
                    <a:pt x="41" y="59"/>
                  </a:lnTo>
                  <a:lnTo>
                    <a:pt x="41" y="67"/>
                  </a:lnTo>
                  <a:lnTo>
                    <a:pt x="41" y="54"/>
                  </a:lnTo>
                  <a:lnTo>
                    <a:pt x="42" y="59"/>
                  </a:lnTo>
                  <a:lnTo>
                    <a:pt x="42" y="52"/>
                  </a:lnTo>
                  <a:lnTo>
                    <a:pt x="43" y="67"/>
                  </a:lnTo>
                  <a:lnTo>
                    <a:pt x="43" y="64"/>
                  </a:lnTo>
                  <a:lnTo>
                    <a:pt x="43" y="68"/>
                  </a:lnTo>
                  <a:lnTo>
                    <a:pt x="45" y="62"/>
                  </a:lnTo>
                  <a:lnTo>
                    <a:pt x="45" y="67"/>
                  </a:lnTo>
                  <a:lnTo>
                    <a:pt x="46" y="63"/>
                  </a:lnTo>
                  <a:lnTo>
                    <a:pt x="46" y="33"/>
                  </a:lnTo>
                  <a:lnTo>
                    <a:pt x="47" y="28"/>
                  </a:lnTo>
                  <a:lnTo>
                    <a:pt x="47" y="13"/>
                  </a:lnTo>
                  <a:lnTo>
                    <a:pt x="49" y="6"/>
                  </a:lnTo>
                  <a:lnTo>
                    <a:pt x="49" y="5"/>
                  </a:lnTo>
                  <a:lnTo>
                    <a:pt x="49" y="10"/>
                  </a:lnTo>
                  <a:lnTo>
                    <a:pt x="50" y="5"/>
                  </a:lnTo>
                  <a:lnTo>
                    <a:pt x="50" y="22"/>
                  </a:lnTo>
                  <a:lnTo>
                    <a:pt x="50" y="15"/>
                  </a:lnTo>
                  <a:lnTo>
                    <a:pt x="51" y="18"/>
                  </a:lnTo>
                  <a:lnTo>
                    <a:pt x="51" y="20"/>
                  </a:lnTo>
                  <a:lnTo>
                    <a:pt x="51" y="19"/>
                  </a:lnTo>
                  <a:lnTo>
                    <a:pt x="53" y="13"/>
                  </a:lnTo>
                  <a:lnTo>
                    <a:pt x="53" y="18"/>
                  </a:lnTo>
                  <a:lnTo>
                    <a:pt x="53" y="17"/>
                  </a:lnTo>
                  <a:lnTo>
                    <a:pt x="54" y="25"/>
                  </a:lnTo>
                  <a:lnTo>
                    <a:pt x="54" y="24"/>
                  </a:lnTo>
                  <a:lnTo>
                    <a:pt x="55" y="35"/>
                  </a:lnTo>
                  <a:lnTo>
                    <a:pt x="55" y="33"/>
                  </a:lnTo>
                  <a:lnTo>
                    <a:pt x="55" y="39"/>
                  </a:lnTo>
                  <a:lnTo>
                    <a:pt x="57" y="38"/>
                  </a:lnTo>
                  <a:lnTo>
                    <a:pt x="57" y="46"/>
                  </a:lnTo>
                  <a:lnTo>
                    <a:pt x="57" y="39"/>
                  </a:lnTo>
                  <a:lnTo>
                    <a:pt x="58" y="47"/>
                  </a:lnTo>
                  <a:lnTo>
                    <a:pt x="58" y="61"/>
                  </a:lnTo>
                  <a:lnTo>
                    <a:pt x="59" y="58"/>
                  </a:lnTo>
                  <a:lnTo>
                    <a:pt x="59" y="75"/>
                  </a:lnTo>
                  <a:lnTo>
                    <a:pt x="61" y="86"/>
                  </a:lnTo>
                  <a:lnTo>
                    <a:pt x="61" y="83"/>
                  </a:lnTo>
                  <a:lnTo>
                    <a:pt x="61" y="86"/>
                  </a:lnTo>
                  <a:lnTo>
                    <a:pt x="62" y="88"/>
                  </a:lnTo>
                  <a:lnTo>
                    <a:pt x="62" y="86"/>
                  </a:lnTo>
                  <a:lnTo>
                    <a:pt x="62" y="88"/>
                  </a:lnTo>
                  <a:lnTo>
                    <a:pt x="63" y="87"/>
                  </a:lnTo>
                  <a:lnTo>
                    <a:pt x="63" y="80"/>
                  </a:lnTo>
                  <a:lnTo>
                    <a:pt x="65" y="85"/>
                  </a:lnTo>
                  <a:lnTo>
                    <a:pt x="65" y="77"/>
                  </a:lnTo>
                  <a:lnTo>
                    <a:pt x="65" y="81"/>
                  </a:lnTo>
                  <a:lnTo>
                    <a:pt x="66" y="80"/>
                  </a:lnTo>
                  <a:lnTo>
                    <a:pt x="66" y="77"/>
                  </a:lnTo>
                  <a:lnTo>
                    <a:pt x="66" y="83"/>
                  </a:lnTo>
                </a:path>
              </a:pathLst>
            </a:custGeom>
            <a:noFill/>
            <a:ln w="12700">
              <a:solidFill>
                <a:srgbClr val="FF0000"/>
              </a:solidFill>
              <a:prstDash val="solid"/>
              <a:round/>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39" name="Freeform 521"/>
            <p:cNvSpPr>
              <a:spLocks/>
            </p:cNvSpPr>
            <p:nvPr/>
          </p:nvSpPr>
          <p:spPr bwMode="auto">
            <a:xfrm>
              <a:off x="5011667" y="3860803"/>
              <a:ext cx="191766" cy="244061"/>
            </a:xfrm>
            <a:custGeom>
              <a:avLst/>
              <a:gdLst/>
              <a:ahLst/>
              <a:cxnLst>
                <a:cxn ang="0">
                  <a:pos x="2" y="74"/>
                </a:cxn>
                <a:cxn ang="0">
                  <a:pos x="4" y="55"/>
                </a:cxn>
                <a:cxn ang="0">
                  <a:pos x="5" y="19"/>
                </a:cxn>
                <a:cxn ang="0">
                  <a:pos x="8" y="6"/>
                </a:cxn>
                <a:cxn ang="0">
                  <a:pos x="9" y="9"/>
                </a:cxn>
                <a:cxn ang="0">
                  <a:pos x="10" y="15"/>
                </a:cxn>
                <a:cxn ang="0">
                  <a:pos x="12" y="25"/>
                </a:cxn>
                <a:cxn ang="0">
                  <a:pos x="13" y="21"/>
                </a:cxn>
                <a:cxn ang="0">
                  <a:pos x="14" y="25"/>
                </a:cxn>
                <a:cxn ang="0">
                  <a:pos x="16" y="28"/>
                </a:cxn>
                <a:cxn ang="0">
                  <a:pos x="17" y="39"/>
                </a:cxn>
                <a:cxn ang="0">
                  <a:pos x="18" y="43"/>
                </a:cxn>
                <a:cxn ang="0">
                  <a:pos x="20" y="33"/>
                </a:cxn>
                <a:cxn ang="0">
                  <a:pos x="21" y="33"/>
                </a:cxn>
                <a:cxn ang="0">
                  <a:pos x="24" y="21"/>
                </a:cxn>
                <a:cxn ang="0">
                  <a:pos x="25" y="53"/>
                </a:cxn>
                <a:cxn ang="0">
                  <a:pos x="28" y="63"/>
                </a:cxn>
                <a:cxn ang="0">
                  <a:pos x="29" y="55"/>
                </a:cxn>
                <a:cxn ang="0">
                  <a:pos x="30" y="39"/>
                </a:cxn>
                <a:cxn ang="0">
                  <a:pos x="33" y="29"/>
                </a:cxn>
                <a:cxn ang="0">
                  <a:pos x="34" y="20"/>
                </a:cxn>
                <a:cxn ang="0">
                  <a:pos x="36" y="39"/>
                </a:cxn>
                <a:cxn ang="0">
                  <a:pos x="37" y="50"/>
                </a:cxn>
                <a:cxn ang="0">
                  <a:pos x="38" y="57"/>
                </a:cxn>
                <a:cxn ang="0">
                  <a:pos x="41" y="63"/>
                </a:cxn>
                <a:cxn ang="0">
                  <a:pos x="42" y="52"/>
                </a:cxn>
                <a:cxn ang="0">
                  <a:pos x="43" y="53"/>
                </a:cxn>
                <a:cxn ang="0">
                  <a:pos x="45" y="54"/>
                </a:cxn>
                <a:cxn ang="0">
                  <a:pos x="46" y="54"/>
                </a:cxn>
                <a:cxn ang="0">
                  <a:pos x="47" y="59"/>
                </a:cxn>
                <a:cxn ang="0">
                  <a:pos x="49" y="42"/>
                </a:cxn>
                <a:cxn ang="0">
                  <a:pos x="51" y="59"/>
                </a:cxn>
                <a:cxn ang="0">
                  <a:pos x="53" y="63"/>
                </a:cxn>
                <a:cxn ang="0">
                  <a:pos x="54" y="68"/>
                </a:cxn>
                <a:cxn ang="0">
                  <a:pos x="55" y="45"/>
                </a:cxn>
                <a:cxn ang="0">
                  <a:pos x="57" y="36"/>
                </a:cxn>
                <a:cxn ang="0">
                  <a:pos x="58" y="33"/>
                </a:cxn>
                <a:cxn ang="0">
                  <a:pos x="59" y="21"/>
                </a:cxn>
                <a:cxn ang="0">
                  <a:pos x="61" y="7"/>
                </a:cxn>
                <a:cxn ang="0">
                  <a:pos x="62" y="5"/>
                </a:cxn>
                <a:cxn ang="0">
                  <a:pos x="65" y="4"/>
                </a:cxn>
                <a:cxn ang="0">
                  <a:pos x="66" y="18"/>
                </a:cxn>
              </a:cxnLst>
              <a:rect l="0" t="0" r="r" b="b"/>
              <a:pathLst>
                <a:path w="67" h="84">
                  <a:moveTo>
                    <a:pt x="0" y="84"/>
                  </a:moveTo>
                  <a:lnTo>
                    <a:pt x="1" y="78"/>
                  </a:lnTo>
                  <a:lnTo>
                    <a:pt x="2" y="74"/>
                  </a:lnTo>
                  <a:lnTo>
                    <a:pt x="2" y="68"/>
                  </a:lnTo>
                  <a:lnTo>
                    <a:pt x="2" y="69"/>
                  </a:lnTo>
                  <a:lnTo>
                    <a:pt x="4" y="55"/>
                  </a:lnTo>
                  <a:lnTo>
                    <a:pt x="4" y="42"/>
                  </a:lnTo>
                  <a:lnTo>
                    <a:pt x="5" y="33"/>
                  </a:lnTo>
                  <a:lnTo>
                    <a:pt x="5" y="19"/>
                  </a:lnTo>
                  <a:lnTo>
                    <a:pt x="6" y="21"/>
                  </a:lnTo>
                  <a:lnTo>
                    <a:pt x="6" y="4"/>
                  </a:lnTo>
                  <a:lnTo>
                    <a:pt x="8" y="6"/>
                  </a:lnTo>
                  <a:lnTo>
                    <a:pt x="8" y="4"/>
                  </a:lnTo>
                  <a:lnTo>
                    <a:pt x="8" y="6"/>
                  </a:lnTo>
                  <a:lnTo>
                    <a:pt x="9" y="9"/>
                  </a:lnTo>
                  <a:lnTo>
                    <a:pt x="9" y="7"/>
                  </a:lnTo>
                  <a:lnTo>
                    <a:pt x="9" y="12"/>
                  </a:lnTo>
                  <a:lnTo>
                    <a:pt x="10" y="15"/>
                  </a:lnTo>
                  <a:lnTo>
                    <a:pt x="10" y="21"/>
                  </a:lnTo>
                  <a:lnTo>
                    <a:pt x="10" y="19"/>
                  </a:lnTo>
                  <a:lnTo>
                    <a:pt x="12" y="25"/>
                  </a:lnTo>
                  <a:lnTo>
                    <a:pt x="12" y="20"/>
                  </a:lnTo>
                  <a:lnTo>
                    <a:pt x="12" y="24"/>
                  </a:lnTo>
                  <a:lnTo>
                    <a:pt x="13" y="21"/>
                  </a:lnTo>
                  <a:lnTo>
                    <a:pt x="13" y="19"/>
                  </a:lnTo>
                  <a:lnTo>
                    <a:pt x="13" y="26"/>
                  </a:lnTo>
                  <a:lnTo>
                    <a:pt x="14" y="25"/>
                  </a:lnTo>
                  <a:lnTo>
                    <a:pt x="14" y="24"/>
                  </a:lnTo>
                  <a:lnTo>
                    <a:pt x="14" y="28"/>
                  </a:lnTo>
                  <a:lnTo>
                    <a:pt x="16" y="28"/>
                  </a:lnTo>
                  <a:lnTo>
                    <a:pt x="16" y="33"/>
                  </a:lnTo>
                  <a:lnTo>
                    <a:pt x="17" y="31"/>
                  </a:lnTo>
                  <a:lnTo>
                    <a:pt x="17" y="39"/>
                  </a:lnTo>
                  <a:lnTo>
                    <a:pt x="17" y="39"/>
                  </a:lnTo>
                  <a:lnTo>
                    <a:pt x="18" y="42"/>
                  </a:lnTo>
                  <a:lnTo>
                    <a:pt x="18" y="43"/>
                  </a:lnTo>
                  <a:lnTo>
                    <a:pt x="18" y="35"/>
                  </a:lnTo>
                  <a:lnTo>
                    <a:pt x="20" y="38"/>
                  </a:lnTo>
                  <a:lnTo>
                    <a:pt x="20" y="33"/>
                  </a:lnTo>
                  <a:lnTo>
                    <a:pt x="21" y="31"/>
                  </a:lnTo>
                  <a:lnTo>
                    <a:pt x="21" y="29"/>
                  </a:lnTo>
                  <a:lnTo>
                    <a:pt x="21" y="33"/>
                  </a:lnTo>
                  <a:lnTo>
                    <a:pt x="22" y="30"/>
                  </a:lnTo>
                  <a:lnTo>
                    <a:pt x="22" y="15"/>
                  </a:lnTo>
                  <a:lnTo>
                    <a:pt x="24" y="21"/>
                  </a:lnTo>
                  <a:lnTo>
                    <a:pt x="24" y="30"/>
                  </a:lnTo>
                  <a:lnTo>
                    <a:pt x="25" y="44"/>
                  </a:lnTo>
                  <a:lnTo>
                    <a:pt x="25" y="53"/>
                  </a:lnTo>
                  <a:lnTo>
                    <a:pt x="26" y="54"/>
                  </a:lnTo>
                  <a:lnTo>
                    <a:pt x="26" y="68"/>
                  </a:lnTo>
                  <a:lnTo>
                    <a:pt x="28" y="63"/>
                  </a:lnTo>
                  <a:lnTo>
                    <a:pt x="28" y="65"/>
                  </a:lnTo>
                  <a:lnTo>
                    <a:pt x="29" y="62"/>
                  </a:lnTo>
                  <a:lnTo>
                    <a:pt x="29" y="55"/>
                  </a:lnTo>
                  <a:lnTo>
                    <a:pt x="29" y="58"/>
                  </a:lnTo>
                  <a:lnTo>
                    <a:pt x="30" y="48"/>
                  </a:lnTo>
                  <a:lnTo>
                    <a:pt x="30" y="39"/>
                  </a:lnTo>
                  <a:lnTo>
                    <a:pt x="32" y="35"/>
                  </a:lnTo>
                  <a:lnTo>
                    <a:pt x="32" y="33"/>
                  </a:lnTo>
                  <a:lnTo>
                    <a:pt x="33" y="29"/>
                  </a:lnTo>
                  <a:lnTo>
                    <a:pt x="33" y="20"/>
                  </a:lnTo>
                  <a:lnTo>
                    <a:pt x="34" y="23"/>
                  </a:lnTo>
                  <a:lnTo>
                    <a:pt x="34" y="20"/>
                  </a:lnTo>
                  <a:lnTo>
                    <a:pt x="34" y="28"/>
                  </a:lnTo>
                  <a:lnTo>
                    <a:pt x="36" y="33"/>
                  </a:lnTo>
                  <a:lnTo>
                    <a:pt x="36" y="39"/>
                  </a:lnTo>
                  <a:lnTo>
                    <a:pt x="37" y="43"/>
                  </a:lnTo>
                  <a:lnTo>
                    <a:pt x="37" y="54"/>
                  </a:lnTo>
                  <a:lnTo>
                    <a:pt x="37" y="50"/>
                  </a:lnTo>
                  <a:lnTo>
                    <a:pt x="38" y="53"/>
                  </a:lnTo>
                  <a:lnTo>
                    <a:pt x="38" y="49"/>
                  </a:lnTo>
                  <a:lnTo>
                    <a:pt x="38" y="57"/>
                  </a:lnTo>
                  <a:lnTo>
                    <a:pt x="39" y="58"/>
                  </a:lnTo>
                  <a:lnTo>
                    <a:pt x="39" y="67"/>
                  </a:lnTo>
                  <a:lnTo>
                    <a:pt x="41" y="63"/>
                  </a:lnTo>
                  <a:lnTo>
                    <a:pt x="41" y="59"/>
                  </a:lnTo>
                  <a:lnTo>
                    <a:pt x="42" y="62"/>
                  </a:lnTo>
                  <a:lnTo>
                    <a:pt x="42" y="52"/>
                  </a:lnTo>
                  <a:lnTo>
                    <a:pt x="43" y="53"/>
                  </a:lnTo>
                  <a:lnTo>
                    <a:pt x="43" y="49"/>
                  </a:lnTo>
                  <a:lnTo>
                    <a:pt x="43" y="53"/>
                  </a:lnTo>
                  <a:lnTo>
                    <a:pt x="45" y="43"/>
                  </a:lnTo>
                  <a:lnTo>
                    <a:pt x="45" y="58"/>
                  </a:lnTo>
                  <a:lnTo>
                    <a:pt x="45" y="54"/>
                  </a:lnTo>
                  <a:lnTo>
                    <a:pt x="46" y="52"/>
                  </a:lnTo>
                  <a:lnTo>
                    <a:pt x="46" y="50"/>
                  </a:lnTo>
                  <a:lnTo>
                    <a:pt x="46" y="54"/>
                  </a:lnTo>
                  <a:lnTo>
                    <a:pt x="47" y="50"/>
                  </a:lnTo>
                  <a:lnTo>
                    <a:pt x="47" y="45"/>
                  </a:lnTo>
                  <a:lnTo>
                    <a:pt x="47" y="59"/>
                  </a:lnTo>
                  <a:lnTo>
                    <a:pt x="49" y="47"/>
                  </a:lnTo>
                  <a:lnTo>
                    <a:pt x="49" y="53"/>
                  </a:lnTo>
                  <a:lnTo>
                    <a:pt x="49" y="42"/>
                  </a:lnTo>
                  <a:lnTo>
                    <a:pt x="50" y="45"/>
                  </a:lnTo>
                  <a:lnTo>
                    <a:pt x="50" y="54"/>
                  </a:lnTo>
                  <a:lnTo>
                    <a:pt x="51" y="59"/>
                  </a:lnTo>
                  <a:lnTo>
                    <a:pt x="51" y="57"/>
                  </a:lnTo>
                  <a:lnTo>
                    <a:pt x="51" y="67"/>
                  </a:lnTo>
                  <a:lnTo>
                    <a:pt x="53" y="63"/>
                  </a:lnTo>
                  <a:lnTo>
                    <a:pt x="53" y="71"/>
                  </a:lnTo>
                  <a:lnTo>
                    <a:pt x="53" y="64"/>
                  </a:lnTo>
                  <a:lnTo>
                    <a:pt x="54" y="68"/>
                  </a:lnTo>
                  <a:lnTo>
                    <a:pt x="54" y="48"/>
                  </a:lnTo>
                  <a:lnTo>
                    <a:pt x="55" y="52"/>
                  </a:lnTo>
                  <a:lnTo>
                    <a:pt x="55" y="45"/>
                  </a:lnTo>
                  <a:lnTo>
                    <a:pt x="55" y="49"/>
                  </a:lnTo>
                  <a:lnTo>
                    <a:pt x="57" y="43"/>
                  </a:lnTo>
                  <a:lnTo>
                    <a:pt x="57" y="36"/>
                  </a:lnTo>
                  <a:lnTo>
                    <a:pt x="57" y="42"/>
                  </a:lnTo>
                  <a:lnTo>
                    <a:pt x="58" y="30"/>
                  </a:lnTo>
                  <a:lnTo>
                    <a:pt x="58" y="33"/>
                  </a:lnTo>
                  <a:lnTo>
                    <a:pt x="58" y="31"/>
                  </a:lnTo>
                  <a:lnTo>
                    <a:pt x="59" y="35"/>
                  </a:lnTo>
                  <a:lnTo>
                    <a:pt x="59" y="21"/>
                  </a:lnTo>
                  <a:lnTo>
                    <a:pt x="61" y="18"/>
                  </a:lnTo>
                  <a:lnTo>
                    <a:pt x="61" y="20"/>
                  </a:lnTo>
                  <a:lnTo>
                    <a:pt x="61" y="7"/>
                  </a:lnTo>
                  <a:lnTo>
                    <a:pt x="62" y="2"/>
                  </a:lnTo>
                  <a:lnTo>
                    <a:pt x="62" y="0"/>
                  </a:lnTo>
                  <a:lnTo>
                    <a:pt x="62" y="5"/>
                  </a:lnTo>
                  <a:lnTo>
                    <a:pt x="63" y="0"/>
                  </a:lnTo>
                  <a:lnTo>
                    <a:pt x="63" y="5"/>
                  </a:lnTo>
                  <a:lnTo>
                    <a:pt x="65" y="4"/>
                  </a:lnTo>
                  <a:lnTo>
                    <a:pt x="65" y="12"/>
                  </a:lnTo>
                  <a:lnTo>
                    <a:pt x="66" y="21"/>
                  </a:lnTo>
                  <a:lnTo>
                    <a:pt x="66" y="18"/>
                  </a:lnTo>
                  <a:lnTo>
                    <a:pt x="66" y="21"/>
                  </a:lnTo>
                  <a:lnTo>
                    <a:pt x="67" y="30"/>
                  </a:lnTo>
                </a:path>
              </a:pathLst>
            </a:custGeom>
            <a:noFill/>
            <a:ln w="12700">
              <a:solidFill>
                <a:srgbClr val="FF0000"/>
              </a:solidFill>
              <a:prstDash val="solid"/>
              <a:round/>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40" name="Freeform 522"/>
            <p:cNvSpPr>
              <a:spLocks/>
            </p:cNvSpPr>
            <p:nvPr/>
          </p:nvSpPr>
          <p:spPr bwMode="auto">
            <a:xfrm>
              <a:off x="5203434" y="3878237"/>
              <a:ext cx="185955" cy="209197"/>
            </a:xfrm>
            <a:custGeom>
              <a:avLst/>
              <a:gdLst/>
              <a:ahLst/>
              <a:cxnLst>
                <a:cxn ang="0">
                  <a:pos x="0" y="22"/>
                </a:cxn>
                <a:cxn ang="0">
                  <a:pos x="3" y="25"/>
                </a:cxn>
                <a:cxn ang="0">
                  <a:pos x="4" y="37"/>
                </a:cxn>
                <a:cxn ang="0">
                  <a:pos x="5" y="37"/>
                </a:cxn>
                <a:cxn ang="0">
                  <a:pos x="7" y="52"/>
                </a:cxn>
                <a:cxn ang="0">
                  <a:pos x="8" y="57"/>
                </a:cxn>
                <a:cxn ang="0">
                  <a:pos x="9" y="59"/>
                </a:cxn>
                <a:cxn ang="0">
                  <a:pos x="12" y="57"/>
                </a:cxn>
                <a:cxn ang="0">
                  <a:pos x="13" y="68"/>
                </a:cxn>
                <a:cxn ang="0">
                  <a:pos x="15" y="66"/>
                </a:cxn>
                <a:cxn ang="0">
                  <a:pos x="16" y="53"/>
                </a:cxn>
                <a:cxn ang="0">
                  <a:pos x="19" y="39"/>
                </a:cxn>
                <a:cxn ang="0">
                  <a:pos x="20" y="48"/>
                </a:cxn>
                <a:cxn ang="0">
                  <a:pos x="23" y="48"/>
                </a:cxn>
                <a:cxn ang="0">
                  <a:pos x="24" y="34"/>
                </a:cxn>
                <a:cxn ang="0">
                  <a:pos x="25" y="38"/>
                </a:cxn>
                <a:cxn ang="0">
                  <a:pos x="27" y="39"/>
                </a:cxn>
                <a:cxn ang="0">
                  <a:pos x="28" y="39"/>
                </a:cxn>
                <a:cxn ang="0">
                  <a:pos x="29" y="48"/>
                </a:cxn>
                <a:cxn ang="0">
                  <a:pos x="31" y="49"/>
                </a:cxn>
                <a:cxn ang="0">
                  <a:pos x="32" y="56"/>
                </a:cxn>
                <a:cxn ang="0">
                  <a:pos x="33" y="48"/>
                </a:cxn>
                <a:cxn ang="0">
                  <a:pos x="35" y="37"/>
                </a:cxn>
                <a:cxn ang="0">
                  <a:pos x="36" y="36"/>
                </a:cxn>
                <a:cxn ang="0">
                  <a:pos x="37" y="39"/>
                </a:cxn>
                <a:cxn ang="0">
                  <a:pos x="39" y="43"/>
                </a:cxn>
                <a:cxn ang="0">
                  <a:pos x="40" y="30"/>
                </a:cxn>
                <a:cxn ang="0">
                  <a:pos x="42" y="13"/>
                </a:cxn>
                <a:cxn ang="0">
                  <a:pos x="44" y="6"/>
                </a:cxn>
                <a:cxn ang="0">
                  <a:pos x="45" y="8"/>
                </a:cxn>
                <a:cxn ang="0">
                  <a:pos x="46" y="32"/>
                </a:cxn>
                <a:cxn ang="0">
                  <a:pos x="48" y="36"/>
                </a:cxn>
                <a:cxn ang="0">
                  <a:pos x="50" y="42"/>
                </a:cxn>
                <a:cxn ang="0">
                  <a:pos x="52" y="38"/>
                </a:cxn>
                <a:cxn ang="0">
                  <a:pos x="53" y="32"/>
                </a:cxn>
                <a:cxn ang="0">
                  <a:pos x="54" y="25"/>
                </a:cxn>
                <a:cxn ang="0">
                  <a:pos x="56" y="33"/>
                </a:cxn>
                <a:cxn ang="0">
                  <a:pos x="57" y="18"/>
                </a:cxn>
                <a:cxn ang="0">
                  <a:pos x="60" y="23"/>
                </a:cxn>
                <a:cxn ang="0">
                  <a:pos x="60" y="20"/>
                </a:cxn>
                <a:cxn ang="0">
                  <a:pos x="62" y="10"/>
                </a:cxn>
                <a:cxn ang="0">
                  <a:pos x="64" y="8"/>
                </a:cxn>
              </a:cxnLst>
              <a:rect l="0" t="0" r="r" b="b"/>
              <a:pathLst>
                <a:path w="64" h="72">
                  <a:moveTo>
                    <a:pt x="0" y="24"/>
                  </a:moveTo>
                  <a:lnTo>
                    <a:pt x="0" y="28"/>
                  </a:lnTo>
                  <a:lnTo>
                    <a:pt x="0" y="22"/>
                  </a:lnTo>
                  <a:lnTo>
                    <a:pt x="2" y="23"/>
                  </a:lnTo>
                  <a:lnTo>
                    <a:pt x="2" y="28"/>
                  </a:lnTo>
                  <a:lnTo>
                    <a:pt x="3" y="25"/>
                  </a:lnTo>
                  <a:lnTo>
                    <a:pt x="3" y="30"/>
                  </a:lnTo>
                  <a:lnTo>
                    <a:pt x="4" y="27"/>
                  </a:lnTo>
                  <a:lnTo>
                    <a:pt x="4" y="37"/>
                  </a:lnTo>
                  <a:lnTo>
                    <a:pt x="4" y="32"/>
                  </a:lnTo>
                  <a:lnTo>
                    <a:pt x="5" y="42"/>
                  </a:lnTo>
                  <a:lnTo>
                    <a:pt x="5" y="37"/>
                  </a:lnTo>
                  <a:lnTo>
                    <a:pt x="5" y="39"/>
                  </a:lnTo>
                  <a:lnTo>
                    <a:pt x="7" y="33"/>
                  </a:lnTo>
                  <a:lnTo>
                    <a:pt x="7" y="52"/>
                  </a:lnTo>
                  <a:lnTo>
                    <a:pt x="8" y="49"/>
                  </a:lnTo>
                  <a:lnTo>
                    <a:pt x="8" y="62"/>
                  </a:lnTo>
                  <a:lnTo>
                    <a:pt x="8" y="57"/>
                  </a:lnTo>
                  <a:lnTo>
                    <a:pt x="9" y="62"/>
                  </a:lnTo>
                  <a:lnTo>
                    <a:pt x="9" y="56"/>
                  </a:lnTo>
                  <a:lnTo>
                    <a:pt x="9" y="59"/>
                  </a:lnTo>
                  <a:lnTo>
                    <a:pt x="11" y="54"/>
                  </a:lnTo>
                  <a:lnTo>
                    <a:pt x="11" y="62"/>
                  </a:lnTo>
                  <a:lnTo>
                    <a:pt x="12" y="57"/>
                  </a:lnTo>
                  <a:lnTo>
                    <a:pt x="12" y="65"/>
                  </a:lnTo>
                  <a:lnTo>
                    <a:pt x="13" y="66"/>
                  </a:lnTo>
                  <a:lnTo>
                    <a:pt x="13" y="68"/>
                  </a:lnTo>
                  <a:lnTo>
                    <a:pt x="13" y="65"/>
                  </a:lnTo>
                  <a:lnTo>
                    <a:pt x="15" y="72"/>
                  </a:lnTo>
                  <a:lnTo>
                    <a:pt x="15" y="66"/>
                  </a:lnTo>
                  <a:lnTo>
                    <a:pt x="16" y="58"/>
                  </a:lnTo>
                  <a:lnTo>
                    <a:pt x="16" y="61"/>
                  </a:lnTo>
                  <a:lnTo>
                    <a:pt x="16" y="53"/>
                  </a:lnTo>
                  <a:lnTo>
                    <a:pt x="17" y="48"/>
                  </a:lnTo>
                  <a:lnTo>
                    <a:pt x="17" y="37"/>
                  </a:lnTo>
                  <a:lnTo>
                    <a:pt x="19" y="39"/>
                  </a:lnTo>
                  <a:lnTo>
                    <a:pt x="19" y="42"/>
                  </a:lnTo>
                  <a:lnTo>
                    <a:pt x="20" y="42"/>
                  </a:lnTo>
                  <a:lnTo>
                    <a:pt x="20" y="48"/>
                  </a:lnTo>
                  <a:lnTo>
                    <a:pt x="21" y="46"/>
                  </a:lnTo>
                  <a:lnTo>
                    <a:pt x="21" y="47"/>
                  </a:lnTo>
                  <a:lnTo>
                    <a:pt x="23" y="48"/>
                  </a:lnTo>
                  <a:lnTo>
                    <a:pt x="23" y="37"/>
                  </a:lnTo>
                  <a:lnTo>
                    <a:pt x="24" y="39"/>
                  </a:lnTo>
                  <a:lnTo>
                    <a:pt x="24" y="34"/>
                  </a:lnTo>
                  <a:lnTo>
                    <a:pt x="24" y="42"/>
                  </a:lnTo>
                  <a:lnTo>
                    <a:pt x="25" y="33"/>
                  </a:lnTo>
                  <a:lnTo>
                    <a:pt x="25" y="38"/>
                  </a:lnTo>
                  <a:lnTo>
                    <a:pt x="25" y="33"/>
                  </a:lnTo>
                  <a:lnTo>
                    <a:pt x="27" y="36"/>
                  </a:lnTo>
                  <a:lnTo>
                    <a:pt x="27" y="39"/>
                  </a:lnTo>
                  <a:lnTo>
                    <a:pt x="27" y="33"/>
                  </a:lnTo>
                  <a:lnTo>
                    <a:pt x="28" y="41"/>
                  </a:lnTo>
                  <a:lnTo>
                    <a:pt x="28" y="39"/>
                  </a:lnTo>
                  <a:lnTo>
                    <a:pt x="28" y="44"/>
                  </a:lnTo>
                  <a:lnTo>
                    <a:pt x="29" y="39"/>
                  </a:lnTo>
                  <a:lnTo>
                    <a:pt x="29" y="48"/>
                  </a:lnTo>
                  <a:lnTo>
                    <a:pt x="31" y="44"/>
                  </a:lnTo>
                  <a:lnTo>
                    <a:pt x="31" y="54"/>
                  </a:lnTo>
                  <a:lnTo>
                    <a:pt x="31" y="49"/>
                  </a:lnTo>
                  <a:lnTo>
                    <a:pt x="32" y="58"/>
                  </a:lnTo>
                  <a:lnTo>
                    <a:pt x="32" y="54"/>
                  </a:lnTo>
                  <a:lnTo>
                    <a:pt x="32" y="56"/>
                  </a:lnTo>
                  <a:lnTo>
                    <a:pt x="33" y="49"/>
                  </a:lnTo>
                  <a:lnTo>
                    <a:pt x="33" y="46"/>
                  </a:lnTo>
                  <a:lnTo>
                    <a:pt x="33" y="48"/>
                  </a:lnTo>
                  <a:lnTo>
                    <a:pt x="35" y="33"/>
                  </a:lnTo>
                  <a:lnTo>
                    <a:pt x="35" y="44"/>
                  </a:lnTo>
                  <a:lnTo>
                    <a:pt x="35" y="37"/>
                  </a:lnTo>
                  <a:lnTo>
                    <a:pt x="36" y="37"/>
                  </a:lnTo>
                  <a:lnTo>
                    <a:pt x="36" y="33"/>
                  </a:lnTo>
                  <a:lnTo>
                    <a:pt x="36" y="36"/>
                  </a:lnTo>
                  <a:lnTo>
                    <a:pt x="37" y="39"/>
                  </a:lnTo>
                  <a:lnTo>
                    <a:pt x="37" y="49"/>
                  </a:lnTo>
                  <a:lnTo>
                    <a:pt x="37" y="39"/>
                  </a:lnTo>
                  <a:lnTo>
                    <a:pt x="37" y="43"/>
                  </a:lnTo>
                  <a:lnTo>
                    <a:pt x="39" y="39"/>
                  </a:lnTo>
                  <a:lnTo>
                    <a:pt x="39" y="43"/>
                  </a:lnTo>
                  <a:lnTo>
                    <a:pt x="39" y="36"/>
                  </a:lnTo>
                  <a:lnTo>
                    <a:pt x="40" y="37"/>
                  </a:lnTo>
                  <a:lnTo>
                    <a:pt x="40" y="30"/>
                  </a:lnTo>
                  <a:lnTo>
                    <a:pt x="41" y="22"/>
                  </a:lnTo>
                  <a:lnTo>
                    <a:pt x="41" y="14"/>
                  </a:lnTo>
                  <a:lnTo>
                    <a:pt x="42" y="13"/>
                  </a:lnTo>
                  <a:lnTo>
                    <a:pt x="42" y="0"/>
                  </a:lnTo>
                  <a:lnTo>
                    <a:pt x="44" y="4"/>
                  </a:lnTo>
                  <a:lnTo>
                    <a:pt x="44" y="6"/>
                  </a:lnTo>
                  <a:lnTo>
                    <a:pt x="44" y="0"/>
                  </a:lnTo>
                  <a:lnTo>
                    <a:pt x="45" y="10"/>
                  </a:lnTo>
                  <a:lnTo>
                    <a:pt x="45" y="8"/>
                  </a:lnTo>
                  <a:lnTo>
                    <a:pt x="45" y="20"/>
                  </a:lnTo>
                  <a:lnTo>
                    <a:pt x="46" y="18"/>
                  </a:lnTo>
                  <a:lnTo>
                    <a:pt x="46" y="32"/>
                  </a:lnTo>
                  <a:lnTo>
                    <a:pt x="46" y="29"/>
                  </a:lnTo>
                  <a:lnTo>
                    <a:pt x="48" y="28"/>
                  </a:lnTo>
                  <a:lnTo>
                    <a:pt x="48" y="36"/>
                  </a:lnTo>
                  <a:lnTo>
                    <a:pt x="49" y="39"/>
                  </a:lnTo>
                  <a:lnTo>
                    <a:pt x="49" y="51"/>
                  </a:lnTo>
                  <a:lnTo>
                    <a:pt x="50" y="42"/>
                  </a:lnTo>
                  <a:lnTo>
                    <a:pt x="50" y="44"/>
                  </a:lnTo>
                  <a:lnTo>
                    <a:pt x="50" y="43"/>
                  </a:lnTo>
                  <a:lnTo>
                    <a:pt x="52" y="38"/>
                  </a:lnTo>
                  <a:lnTo>
                    <a:pt x="52" y="33"/>
                  </a:lnTo>
                  <a:lnTo>
                    <a:pt x="53" y="30"/>
                  </a:lnTo>
                  <a:lnTo>
                    <a:pt x="53" y="32"/>
                  </a:lnTo>
                  <a:lnTo>
                    <a:pt x="53" y="27"/>
                  </a:lnTo>
                  <a:lnTo>
                    <a:pt x="53" y="28"/>
                  </a:lnTo>
                  <a:lnTo>
                    <a:pt x="54" y="25"/>
                  </a:lnTo>
                  <a:lnTo>
                    <a:pt x="54" y="28"/>
                  </a:lnTo>
                  <a:lnTo>
                    <a:pt x="56" y="29"/>
                  </a:lnTo>
                  <a:lnTo>
                    <a:pt x="56" y="33"/>
                  </a:lnTo>
                  <a:lnTo>
                    <a:pt x="56" y="28"/>
                  </a:lnTo>
                  <a:lnTo>
                    <a:pt x="57" y="27"/>
                  </a:lnTo>
                  <a:lnTo>
                    <a:pt x="57" y="18"/>
                  </a:lnTo>
                  <a:lnTo>
                    <a:pt x="58" y="20"/>
                  </a:lnTo>
                  <a:lnTo>
                    <a:pt x="58" y="22"/>
                  </a:lnTo>
                  <a:lnTo>
                    <a:pt x="60" y="23"/>
                  </a:lnTo>
                  <a:lnTo>
                    <a:pt x="60" y="24"/>
                  </a:lnTo>
                  <a:lnTo>
                    <a:pt x="60" y="19"/>
                  </a:lnTo>
                  <a:lnTo>
                    <a:pt x="60" y="20"/>
                  </a:lnTo>
                  <a:lnTo>
                    <a:pt x="61" y="17"/>
                  </a:lnTo>
                  <a:lnTo>
                    <a:pt x="61" y="9"/>
                  </a:lnTo>
                  <a:lnTo>
                    <a:pt x="62" y="10"/>
                  </a:lnTo>
                  <a:lnTo>
                    <a:pt x="62" y="5"/>
                  </a:lnTo>
                  <a:lnTo>
                    <a:pt x="62" y="9"/>
                  </a:lnTo>
                  <a:lnTo>
                    <a:pt x="64" y="8"/>
                  </a:lnTo>
                  <a:lnTo>
                    <a:pt x="64" y="4"/>
                  </a:lnTo>
                  <a:lnTo>
                    <a:pt x="64" y="5"/>
                  </a:lnTo>
                </a:path>
              </a:pathLst>
            </a:custGeom>
            <a:noFill/>
            <a:ln w="12700">
              <a:solidFill>
                <a:srgbClr val="FF0000"/>
              </a:solidFill>
              <a:prstDash val="solid"/>
              <a:round/>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41" name="Freeform 523"/>
            <p:cNvSpPr>
              <a:spLocks/>
            </p:cNvSpPr>
            <p:nvPr/>
          </p:nvSpPr>
          <p:spPr bwMode="auto">
            <a:xfrm>
              <a:off x="5389386" y="3093752"/>
              <a:ext cx="215007" cy="976246"/>
            </a:xfrm>
            <a:custGeom>
              <a:avLst/>
              <a:gdLst/>
              <a:ahLst/>
              <a:cxnLst>
                <a:cxn ang="0">
                  <a:pos x="2" y="289"/>
                </a:cxn>
                <a:cxn ang="0">
                  <a:pos x="4" y="319"/>
                </a:cxn>
                <a:cxn ang="0">
                  <a:pos x="5" y="313"/>
                </a:cxn>
                <a:cxn ang="0">
                  <a:pos x="6" y="311"/>
                </a:cxn>
                <a:cxn ang="0">
                  <a:pos x="9" y="300"/>
                </a:cxn>
                <a:cxn ang="0">
                  <a:pos x="10" y="304"/>
                </a:cxn>
                <a:cxn ang="0">
                  <a:pos x="12" y="293"/>
                </a:cxn>
                <a:cxn ang="0">
                  <a:pos x="14" y="241"/>
                </a:cxn>
                <a:cxn ang="0">
                  <a:pos x="15" y="164"/>
                </a:cxn>
                <a:cxn ang="0">
                  <a:pos x="18" y="115"/>
                </a:cxn>
                <a:cxn ang="0">
                  <a:pos x="19" y="82"/>
                </a:cxn>
                <a:cxn ang="0">
                  <a:pos x="22" y="64"/>
                </a:cxn>
                <a:cxn ang="0">
                  <a:pos x="23" y="30"/>
                </a:cxn>
                <a:cxn ang="0">
                  <a:pos x="26" y="6"/>
                </a:cxn>
                <a:cxn ang="0">
                  <a:pos x="27" y="14"/>
                </a:cxn>
                <a:cxn ang="0">
                  <a:pos x="29" y="19"/>
                </a:cxn>
                <a:cxn ang="0">
                  <a:pos x="30" y="23"/>
                </a:cxn>
                <a:cxn ang="0">
                  <a:pos x="31" y="14"/>
                </a:cxn>
                <a:cxn ang="0">
                  <a:pos x="33" y="14"/>
                </a:cxn>
                <a:cxn ang="0">
                  <a:pos x="35" y="10"/>
                </a:cxn>
                <a:cxn ang="0">
                  <a:pos x="37" y="14"/>
                </a:cxn>
                <a:cxn ang="0">
                  <a:pos x="38" y="4"/>
                </a:cxn>
                <a:cxn ang="0">
                  <a:pos x="39" y="17"/>
                </a:cxn>
                <a:cxn ang="0">
                  <a:pos x="42" y="22"/>
                </a:cxn>
                <a:cxn ang="0">
                  <a:pos x="43" y="30"/>
                </a:cxn>
                <a:cxn ang="0">
                  <a:pos x="45" y="29"/>
                </a:cxn>
                <a:cxn ang="0">
                  <a:pos x="47" y="19"/>
                </a:cxn>
                <a:cxn ang="0">
                  <a:pos x="48" y="20"/>
                </a:cxn>
                <a:cxn ang="0">
                  <a:pos x="50" y="19"/>
                </a:cxn>
                <a:cxn ang="0">
                  <a:pos x="51" y="46"/>
                </a:cxn>
                <a:cxn ang="0">
                  <a:pos x="54" y="39"/>
                </a:cxn>
                <a:cxn ang="0">
                  <a:pos x="55" y="43"/>
                </a:cxn>
                <a:cxn ang="0">
                  <a:pos x="56" y="49"/>
                </a:cxn>
                <a:cxn ang="0">
                  <a:pos x="58" y="111"/>
                </a:cxn>
                <a:cxn ang="0">
                  <a:pos x="60" y="165"/>
                </a:cxn>
                <a:cxn ang="0">
                  <a:pos x="62" y="212"/>
                </a:cxn>
                <a:cxn ang="0">
                  <a:pos x="64" y="258"/>
                </a:cxn>
                <a:cxn ang="0">
                  <a:pos x="66" y="293"/>
                </a:cxn>
                <a:cxn ang="0">
                  <a:pos x="68" y="312"/>
                </a:cxn>
                <a:cxn ang="0">
                  <a:pos x="70" y="329"/>
                </a:cxn>
                <a:cxn ang="0">
                  <a:pos x="72" y="331"/>
                </a:cxn>
                <a:cxn ang="0">
                  <a:pos x="74" y="297"/>
                </a:cxn>
              </a:cxnLst>
              <a:rect l="0" t="0" r="r" b="b"/>
              <a:pathLst>
                <a:path w="75" h="336">
                  <a:moveTo>
                    <a:pt x="0" y="275"/>
                  </a:moveTo>
                  <a:lnTo>
                    <a:pt x="1" y="279"/>
                  </a:lnTo>
                  <a:lnTo>
                    <a:pt x="2" y="289"/>
                  </a:lnTo>
                  <a:lnTo>
                    <a:pt x="2" y="299"/>
                  </a:lnTo>
                  <a:lnTo>
                    <a:pt x="4" y="309"/>
                  </a:lnTo>
                  <a:lnTo>
                    <a:pt x="4" y="319"/>
                  </a:lnTo>
                  <a:lnTo>
                    <a:pt x="5" y="312"/>
                  </a:lnTo>
                  <a:lnTo>
                    <a:pt x="5" y="319"/>
                  </a:lnTo>
                  <a:lnTo>
                    <a:pt x="5" y="313"/>
                  </a:lnTo>
                  <a:lnTo>
                    <a:pt x="6" y="318"/>
                  </a:lnTo>
                  <a:lnTo>
                    <a:pt x="6" y="306"/>
                  </a:lnTo>
                  <a:lnTo>
                    <a:pt x="6" y="311"/>
                  </a:lnTo>
                  <a:lnTo>
                    <a:pt x="8" y="306"/>
                  </a:lnTo>
                  <a:lnTo>
                    <a:pt x="8" y="304"/>
                  </a:lnTo>
                  <a:lnTo>
                    <a:pt x="9" y="300"/>
                  </a:lnTo>
                  <a:lnTo>
                    <a:pt x="9" y="306"/>
                  </a:lnTo>
                  <a:lnTo>
                    <a:pt x="10" y="303"/>
                  </a:lnTo>
                  <a:lnTo>
                    <a:pt x="10" y="304"/>
                  </a:lnTo>
                  <a:lnTo>
                    <a:pt x="10" y="302"/>
                  </a:lnTo>
                  <a:lnTo>
                    <a:pt x="12" y="302"/>
                  </a:lnTo>
                  <a:lnTo>
                    <a:pt x="12" y="293"/>
                  </a:lnTo>
                  <a:lnTo>
                    <a:pt x="13" y="283"/>
                  </a:lnTo>
                  <a:lnTo>
                    <a:pt x="13" y="250"/>
                  </a:lnTo>
                  <a:lnTo>
                    <a:pt x="14" y="241"/>
                  </a:lnTo>
                  <a:lnTo>
                    <a:pt x="14" y="213"/>
                  </a:lnTo>
                  <a:lnTo>
                    <a:pt x="15" y="198"/>
                  </a:lnTo>
                  <a:lnTo>
                    <a:pt x="15" y="164"/>
                  </a:lnTo>
                  <a:lnTo>
                    <a:pt x="17" y="152"/>
                  </a:lnTo>
                  <a:lnTo>
                    <a:pt x="17" y="125"/>
                  </a:lnTo>
                  <a:lnTo>
                    <a:pt x="18" y="115"/>
                  </a:lnTo>
                  <a:lnTo>
                    <a:pt x="18" y="105"/>
                  </a:lnTo>
                  <a:lnTo>
                    <a:pt x="19" y="96"/>
                  </a:lnTo>
                  <a:lnTo>
                    <a:pt x="19" y="82"/>
                  </a:lnTo>
                  <a:lnTo>
                    <a:pt x="21" y="77"/>
                  </a:lnTo>
                  <a:lnTo>
                    <a:pt x="21" y="68"/>
                  </a:lnTo>
                  <a:lnTo>
                    <a:pt x="22" y="64"/>
                  </a:lnTo>
                  <a:lnTo>
                    <a:pt x="22" y="48"/>
                  </a:lnTo>
                  <a:lnTo>
                    <a:pt x="23" y="44"/>
                  </a:lnTo>
                  <a:lnTo>
                    <a:pt x="23" y="30"/>
                  </a:lnTo>
                  <a:lnTo>
                    <a:pt x="25" y="18"/>
                  </a:lnTo>
                  <a:lnTo>
                    <a:pt x="25" y="13"/>
                  </a:lnTo>
                  <a:lnTo>
                    <a:pt x="26" y="6"/>
                  </a:lnTo>
                  <a:lnTo>
                    <a:pt x="26" y="3"/>
                  </a:lnTo>
                  <a:lnTo>
                    <a:pt x="26" y="13"/>
                  </a:lnTo>
                  <a:lnTo>
                    <a:pt x="27" y="14"/>
                  </a:lnTo>
                  <a:lnTo>
                    <a:pt x="27" y="20"/>
                  </a:lnTo>
                  <a:lnTo>
                    <a:pt x="27" y="18"/>
                  </a:lnTo>
                  <a:lnTo>
                    <a:pt x="29" y="19"/>
                  </a:lnTo>
                  <a:lnTo>
                    <a:pt x="29" y="23"/>
                  </a:lnTo>
                  <a:lnTo>
                    <a:pt x="29" y="19"/>
                  </a:lnTo>
                  <a:lnTo>
                    <a:pt x="30" y="23"/>
                  </a:lnTo>
                  <a:lnTo>
                    <a:pt x="30" y="24"/>
                  </a:lnTo>
                  <a:lnTo>
                    <a:pt x="31" y="20"/>
                  </a:lnTo>
                  <a:lnTo>
                    <a:pt x="31" y="14"/>
                  </a:lnTo>
                  <a:lnTo>
                    <a:pt x="33" y="19"/>
                  </a:lnTo>
                  <a:lnTo>
                    <a:pt x="33" y="20"/>
                  </a:lnTo>
                  <a:lnTo>
                    <a:pt x="33" y="14"/>
                  </a:lnTo>
                  <a:lnTo>
                    <a:pt x="34" y="23"/>
                  </a:lnTo>
                  <a:lnTo>
                    <a:pt x="34" y="17"/>
                  </a:lnTo>
                  <a:lnTo>
                    <a:pt x="35" y="10"/>
                  </a:lnTo>
                  <a:lnTo>
                    <a:pt x="35" y="17"/>
                  </a:lnTo>
                  <a:lnTo>
                    <a:pt x="37" y="11"/>
                  </a:lnTo>
                  <a:lnTo>
                    <a:pt x="37" y="14"/>
                  </a:lnTo>
                  <a:lnTo>
                    <a:pt x="37" y="0"/>
                  </a:lnTo>
                  <a:lnTo>
                    <a:pt x="38" y="8"/>
                  </a:lnTo>
                  <a:lnTo>
                    <a:pt x="38" y="4"/>
                  </a:lnTo>
                  <a:lnTo>
                    <a:pt x="38" y="10"/>
                  </a:lnTo>
                  <a:lnTo>
                    <a:pt x="39" y="6"/>
                  </a:lnTo>
                  <a:lnTo>
                    <a:pt x="39" y="17"/>
                  </a:lnTo>
                  <a:lnTo>
                    <a:pt x="41" y="11"/>
                  </a:lnTo>
                  <a:lnTo>
                    <a:pt x="41" y="24"/>
                  </a:lnTo>
                  <a:lnTo>
                    <a:pt x="42" y="22"/>
                  </a:lnTo>
                  <a:lnTo>
                    <a:pt x="42" y="23"/>
                  </a:lnTo>
                  <a:lnTo>
                    <a:pt x="43" y="28"/>
                  </a:lnTo>
                  <a:lnTo>
                    <a:pt x="43" y="30"/>
                  </a:lnTo>
                  <a:lnTo>
                    <a:pt x="43" y="27"/>
                  </a:lnTo>
                  <a:lnTo>
                    <a:pt x="45" y="34"/>
                  </a:lnTo>
                  <a:lnTo>
                    <a:pt x="45" y="29"/>
                  </a:lnTo>
                  <a:lnTo>
                    <a:pt x="46" y="32"/>
                  </a:lnTo>
                  <a:lnTo>
                    <a:pt x="46" y="18"/>
                  </a:lnTo>
                  <a:lnTo>
                    <a:pt x="47" y="19"/>
                  </a:lnTo>
                  <a:lnTo>
                    <a:pt x="47" y="18"/>
                  </a:lnTo>
                  <a:lnTo>
                    <a:pt x="47" y="19"/>
                  </a:lnTo>
                  <a:lnTo>
                    <a:pt x="48" y="20"/>
                  </a:lnTo>
                  <a:lnTo>
                    <a:pt x="48" y="17"/>
                  </a:lnTo>
                  <a:lnTo>
                    <a:pt x="50" y="20"/>
                  </a:lnTo>
                  <a:lnTo>
                    <a:pt x="50" y="19"/>
                  </a:lnTo>
                  <a:lnTo>
                    <a:pt x="50" y="33"/>
                  </a:lnTo>
                  <a:lnTo>
                    <a:pt x="51" y="35"/>
                  </a:lnTo>
                  <a:lnTo>
                    <a:pt x="51" y="46"/>
                  </a:lnTo>
                  <a:lnTo>
                    <a:pt x="52" y="40"/>
                  </a:lnTo>
                  <a:lnTo>
                    <a:pt x="52" y="49"/>
                  </a:lnTo>
                  <a:lnTo>
                    <a:pt x="54" y="39"/>
                  </a:lnTo>
                  <a:lnTo>
                    <a:pt x="54" y="40"/>
                  </a:lnTo>
                  <a:lnTo>
                    <a:pt x="54" y="33"/>
                  </a:lnTo>
                  <a:lnTo>
                    <a:pt x="55" y="43"/>
                  </a:lnTo>
                  <a:lnTo>
                    <a:pt x="55" y="40"/>
                  </a:lnTo>
                  <a:lnTo>
                    <a:pt x="55" y="46"/>
                  </a:lnTo>
                  <a:lnTo>
                    <a:pt x="56" y="49"/>
                  </a:lnTo>
                  <a:lnTo>
                    <a:pt x="56" y="75"/>
                  </a:lnTo>
                  <a:lnTo>
                    <a:pt x="58" y="82"/>
                  </a:lnTo>
                  <a:lnTo>
                    <a:pt x="58" y="111"/>
                  </a:lnTo>
                  <a:lnTo>
                    <a:pt x="59" y="117"/>
                  </a:lnTo>
                  <a:lnTo>
                    <a:pt x="59" y="148"/>
                  </a:lnTo>
                  <a:lnTo>
                    <a:pt x="60" y="165"/>
                  </a:lnTo>
                  <a:lnTo>
                    <a:pt x="60" y="189"/>
                  </a:lnTo>
                  <a:lnTo>
                    <a:pt x="62" y="191"/>
                  </a:lnTo>
                  <a:lnTo>
                    <a:pt x="62" y="212"/>
                  </a:lnTo>
                  <a:lnTo>
                    <a:pt x="63" y="221"/>
                  </a:lnTo>
                  <a:lnTo>
                    <a:pt x="63" y="251"/>
                  </a:lnTo>
                  <a:lnTo>
                    <a:pt x="64" y="258"/>
                  </a:lnTo>
                  <a:lnTo>
                    <a:pt x="64" y="270"/>
                  </a:lnTo>
                  <a:lnTo>
                    <a:pt x="66" y="276"/>
                  </a:lnTo>
                  <a:lnTo>
                    <a:pt x="66" y="293"/>
                  </a:lnTo>
                  <a:lnTo>
                    <a:pt x="67" y="295"/>
                  </a:lnTo>
                  <a:lnTo>
                    <a:pt x="67" y="302"/>
                  </a:lnTo>
                  <a:lnTo>
                    <a:pt x="68" y="312"/>
                  </a:lnTo>
                  <a:lnTo>
                    <a:pt x="68" y="318"/>
                  </a:lnTo>
                  <a:lnTo>
                    <a:pt x="70" y="322"/>
                  </a:lnTo>
                  <a:lnTo>
                    <a:pt x="70" y="329"/>
                  </a:lnTo>
                  <a:lnTo>
                    <a:pt x="71" y="336"/>
                  </a:lnTo>
                  <a:lnTo>
                    <a:pt x="71" y="335"/>
                  </a:lnTo>
                  <a:lnTo>
                    <a:pt x="72" y="331"/>
                  </a:lnTo>
                  <a:lnTo>
                    <a:pt x="72" y="319"/>
                  </a:lnTo>
                  <a:lnTo>
                    <a:pt x="74" y="309"/>
                  </a:lnTo>
                  <a:lnTo>
                    <a:pt x="74" y="297"/>
                  </a:lnTo>
                  <a:lnTo>
                    <a:pt x="75" y="293"/>
                  </a:lnTo>
                  <a:lnTo>
                    <a:pt x="75" y="280"/>
                  </a:lnTo>
                </a:path>
              </a:pathLst>
            </a:custGeom>
            <a:noFill/>
            <a:ln w="12700">
              <a:solidFill>
                <a:srgbClr val="FF0000"/>
              </a:solidFill>
              <a:prstDash val="solid"/>
              <a:round/>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42" name="Freeform 524"/>
            <p:cNvSpPr>
              <a:spLocks/>
            </p:cNvSpPr>
            <p:nvPr/>
          </p:nvSpPr>
          <p:spPr bwMode="auto">
            <a:xfrm>
              <a:off x="5604396" y="3866615"/>
              <a:ext cx="191766" cy="238249"/>
            </a:xfrm>
            <a:custGeom>
              <a:avLst/>
              <a:gdLst/>
              <a:ahLst/>
              <a:cxnLst>
                <a:cxn ang="0">
                  <a:pos x="1" y="6"/>
                </a:cxn>
                <a:cxn ang="0">
                  <a:pos x="3" y="6"/>
                </a:cxn>
                <a:cxn ang="0">
                  <a:pos x="4" y="9"/>
                </a:cxn>
                <a:cxn ang="0">
                  <a:pos x="7" y="22"/>
                </a:cxn>
                <a:cxn ang="0">
                  <a:pos x="8" y="58"/>
                </a:cxn>
                <a:cxn ang="0">
                  <a:pos x="9" y="68"/>
                </a:cxn>
                <a:cxn ang="0">
                  <a:pos x="10" y="75"/>
                </a:cxn>
                <a:cxn ang="0">
                  <a:pos x="12" y="71"/>
                </a:cxn>
                <a:cxn ang="0">
                  <a:pos x="14" y="59"/>
                </a:cxn>
                <a:cxn ang="0">
                  <a:pos x="16" y="53"/>
                </a:cxn>
                <a:cxn ang="0">
                  <a:pos x="17" y="48"/>
                </a:cxn>
                <a:cxn ang="0">
                  <a:pos x="18" y="42"/>
                </a:cxn>
                <a:cxn ang="0">
                  <a:pos x="20" y="46"/>
                </a:cxn>
                <a:cxn ang="0">
                  <a:pos x="21" y="44"/>
                </a:cxn>
                <a:cxn ang="0">
                  <a:pos x="22" y="42"/>
                </a:cxn>
                <a:cxn ang="0">
                  <a:pos x="25" y="53"/>
                </a:cxn>
                <a:cxn ang="0">
                  <a:pos x="26" y="66"/>
                </a:cxn>
                <a:cxn ang="0">
                  <a:pos x="28" y="51"/>
                </a:cxn>
                <a:cxn ang="0">
                  <a:pos x="30" y="28"/>
                </a:cxn>
                <a:cxn ang="0">
                  <a:pos x="32" y="23"/>
                </a:cxn>
                <a:cxn ang="0">
                  <a:pos x="33" y="34"/>
                </a:cxn>
                <a:cxn ang="0">
                  <a:pos x="36" y="54"/>
                </a:cxn>
                <a:cxn ang="0">
                  <a:pos x="37" y="59"/>
                </a:cxn>
                <a:cxn ang="0">
                  <a:pos x="38" y="52"/>
                </a:cxn>
                <a:cxn ang="0">
                  <a:pos x="40" y="52"/>
                </a:cxn>
                <a:cxn ang="0">
                  <a:pos x="41" y="51"/>
                </a:cxn>
                <a:cxn ang="0">
                  <a:pos x="42" y="23"/>
                </a:cxn>
                <a:cxn ang="0">
                  <a:pos x="45" y="6"/>
                </a:cxn>
                <a:cxn ang="0">
                  <a:pos x="45" y="4"/>
                </a:cxn>
                <a:cxn ang="0">
                  <a:pos x="47" y="13"/>
                </a:cxn>
                <a:cxn ang="0">
                  <a:pos x="49" y="34"/>
                </a:cxn>
                <a:cxn ang="0">
                  <a:pos x="50" y="27"/>
                </a:cxn>
                <a:cxn ang="0">
                  <a:pos x="51" y="25"/>
                </a:cxn>
                <a:cxn ang="0">
                  <a:pos x="54" y="22"/>
                </a:cxn>
                <a:cxn ang="0">
                  <a:pos x="55" y="22"/>
                </a:cxn>
                <a:cxn ang="0">
                  <a:pos x="57" y="19"/>
                </a:cxn>
                <a:cxn ang="0">
                  <a:pos x="58" y="17"/>
                </a:cxn>
                <a:cxn ang="0">
                  <a:pos x="59" y="47"/>
                </a:cxn>
                <a:cxn ang="0">
                  <a:pos x="61" y="66"/>
                </a:cxn>
                <a:cxn ang="0">
                  <a:pos x="63" y="72"/>
                </a:cxn>
                <a:cxn ang="0">
                  <a:pos x="65" y="81"/>
                </a:cxn>
                <a:cxn ang="0">
                  <a:pos x="66" y="71"/>
                </a:cxn>
              </a:cxnLst>
              <a:rect l="0" t="0" r="r" b="b"/>
              <a:pathLst>
                <a:path w="67" h="83">
                  <a:moveTo>
                    <a:pt x="0" y="15"/>
                  </a:moveTo>
                  <a:lnTo>
                    <a:pt x="1" y="14"/>
                  </a:lnTo>
                  <a:lnTo>
                    <a:pt x="1" y="6"/>
                  </a:lnTo>
                  <a:lnTo>
                    <a:pt x="3" y="9"/>
                  </a:lnTo>
                  <a:lnTo>
                    <a:pt x="3" y="11"/>
                  </a:lnTo>
                  <a:lnTo>
                    <a:pt x="3" y="6"/>
                  </a:lnTo>
                  <a:lnTo>
                    <a:pt x="4" y="9"/>
                  </a:lnTo>
                  <a:lnTo>
                    <a:pt x="4" y="5"/>
                  </a:lnTo>
                  <a:lnTo>
                    <a:pt x="4" y="9"/>
                  </a:lnTo>
                  <a:lnTo>
                    <a:pt x="5" y="10"/>
                  </a:lnTo>
                  <a:lnTo>
                    <a:pt x="5" y="15"/>
                  </a:lnTo>
                  <a:lnTo>
                    <a:pt x="7" y="22"/>
                  </a:lnTo>
                  <a:lnTo>
                    <a:pt x="7" y="32"/>
                  </a:lnTo>
                  <a:lnTo>
                    <a:pt x="8" y="37"/>
                  </a:lnTo>
                  <a:lnTo>
                    <a:pt x="8" y="58"/>
                  </a:lnTo>
                  <a:lnTo>
                    <a:pt x="9" y="70"/>
                  </a:lnTo>
                  <a:lnTo>
                    <a:pt x="9" y="73"/>
                  </a:lnTo>
                  <a:lnTo>
                    <a:pt x="9" y="68"/>
                  </a:lnTo>
                  <a:lnTo>
                    <a:pt x="10" y="77"/>
                  </a:lnTo>
                  <a:lnTo>
                    <a:pt x="10" y="81"/>
                  </a:lnTo>
                  <a:lnTo>
                    <a:pt x="10" y="75"/>
                  </a:lnTo>
                  <a:lnTo>
                    <a:pt x="12" y="72"/>
                  </a:lnTo>
                  <a:lnTo>
                    <a:pt x="12" y="76"/>
                  </a:lnTo>
                  <a:lnTo>
                    <a:pt x="12" y="71"/>
                  </a:lnTo>
                  <a:lnTo>
                    <a:pt x="13" y="70"/>
                  </a:lnTo>
                  <a:lnTo>
                    <a:pt x="13" y="61"/>
                  </a:lnTo>
                  <a:lnTo>
                    <a:pt x="14" y="59"/>
                  </a:lnTo>
                  <a:lnTo>
                    <a:pt x="14" y="61"/>
                  </a:lnTo>
                  <a:lnTo>
                    <a:pt x="14" y="48"/>
                  </a:lnTo>
                  <a:lnTo>
                    <a:pt x="16" y="53"/>
                  </a:lnTo>
                  <a:lnTo>
                    <a:pt x="16" y="48"/>
                  </a:lnTo>
                  <a:lnTo>
                    <a:pt x="16" y="53"/>
                  </a:lnTo>
                  <a:lnTo>
                    <a:pt x="17" y="48"/>
                  </a:lnTo>
                  <a:lnTo>
                    <a:pt x="17" y="49"/>
                  </a:lnTo>
                  <a:lnTo>
                    <a:pt x="17" y="43"/>
                  </a:lnTo>
                  <a:lnTo>
                    <a:pt x="18" y="42"/>
                  </a:lnTo>
                  <a:lnTo>
                    <a:pt x="18" y="35"/>
                  </a:lnTo>
                  <a:lnTo>
                    <a:pt x="20" y="37"/>
                  </a:lnTo>
                  <a:lnTo>
                    <a:pt x="20" y="46"/>
                  </a:lnTo>
                  <a:lnTo>
                    <a:pt x="21" y="44"/>
                  </a:lnTo>
                  <a:lnTo>
                    <a:pt x="21" y="46"/>
                  </a:lnTo>
                  <a:lnTo>
                    <a:pt x="21" y="44"/>
                  </a:lnTo>
                  <a:lnTo>
                    <a:pt x="22" y="41"/>
                  </a:lnTo>
                  <a:lnTo>
                    <a:pt x="22" y="43"/>
                  </a:lnTo>
                  <a:lnTo>
                    <a:pt x="22" y="42"/>
                  </a:lnTo>
                  <a:lnTo>
                    <a:pt x="24" y="48"/>
                  </a:lnTo>
                  <a:lnTo>
                    <a:pt x="24" y="56"/>
                  </a:lnTo>
                  <a:lnTo>
                    <a:pt x="25" y="53"/>
                  </a:lnTo>
                  <a:lnTo>
                    <a:pt x="25" y="70"/>
                  </a:lnTo>
                  <a:lnTo>
                    <a:pt x="26" y="68"/>
                  </a:lnTo>
                  <a:lnTo>
                    <a:pt x="26" y="66"/>
                  </a:lnTo>
                  <a:lnTo>
                    <a:pt x="28" y="61"/>
                  </a:lnTo>
                  <a:lnTo>
                    <a:pt x="28" y="63"/>
                  </a:lnTo>
                  <a:lnTo>
                    <a:pt x="28" y="51"/>
                  </a:lnTo>
                  <a:lnTo>
                    <a:pt x="29" y="53"/>
                  </a:lnTo>
                  <a:lnTo>
                    <a:pt x="29" y="38"/>
                  </a:lnTo>
                  <a:lnTo>
                    <a:pt x="30" y="28"/>
                  </a:lnTo>
                  <a:lnTo>
                    <a:pt x="30" y="33"/>
                  </a:lnTo>
                  <a:lnTo>
                    <a:pt x="30" y="24"/>
                  </a:lnTo>
                  <a:lnTo>
                    <a:pt x="32" y="23"/>
                  </a:lnTo>
                  <a:lnTo>
                    <a:pt x="32" y="27"/>
                  </a:lnTo>
                  <a:lnTo>
                    <a:pt x="33" y="32"/>
                  </a:lnTo>
                  <a:lnTo>
                    <a:pt x="33" y="34"/>
                  </a:lnTo>
                  <a:lnTo>
                    <a:pt x="34" y="35"/>
                  </a:lnTo>
                  <a:lnTo>
                    <a:pt x="34" y="48"/>
                  </a:lnTo>
                  <a:lnTo>
                    <a:pt x="36" y="54"/>
                  </a:lnTo>
                  <a:lnTo>
                    <a:pt x="36" y="53"/>
                  </a:lnTo>
                  <a:lnTo>
                    <a:pt x="36" y="54"/>
                  </a:lnTo>
                  <a:lnTo>
                    <a:pt x="37" y="59"/>
                  </a:lnTo>
                  <a:lnTo>
                    <a:pt x="37" y="57"/>
                  </a:lnTo>
                  <a:lnTo>
                    <a:pt x="37" y="59"/>
                  </a:lnTo>
                  <a:lnTo>
                    <a:pt x="38" y="52"/>
                  </a:lnTo>
                  <a:lnTo>
                    <a:pt x="38" y="59"/>
                  </a:lnTo>
                  <a:lnTo>
                    <a:pt x="38" y="58"/>
                  </a:lnTo>
                  <a:lnTo>
                    <a:pt x="40" y="52"/>
                  </a:lnTo>
                  <a:lnTo>
                    <a:pt x="40" y="58"/>
                  </a:lnTo>
                  <a:lnTo>
                    <a:pt x="40" y="56"/>
                  </a:lnTo>
                  <a:lnTo>
                    <a:pt x="41" y="51"/>
                  </a:lnTo>
                  <a:lnTo>
                    <a:pt x="41" y="43"/>
                  </a:lnTo>
                  <a:lnTo>
                    <a:pt x="42" y="38"/>
                  </a:lnTo>
                  <a:lnTo>
                    <a:pt x="42" y="23"/>
                  </a:lnTo>
                  <a:lnTo>
                    <a:pt x="44" y="22"/>
                  </a:lnTo>
                  <a:lnTo>
                    <a:pt x="44" y="11"/>
                  </a:lnTo>
                  <a:lnTo>
                    <a:pt x="45" y="6"/>
                  </a:lnTo>
                  <a:lnTo>
                    <a:pt x="45" y="8"/>
                  </a:lnTo>
                  <a:lnTo>
                    <a:pt x="45" y="0"/>
                  </a:lnTo>
                  <a:lnTo>
                    <a:pt x="45" y="4"/>
                  </a:lnTo>
                  <a:lnTo>
                    <a:pt x="46" y="5"/>
                  </a:lnTo>
                  <a:lnTo>
                    <a:pt x="46" y="11"/>
                  </a:lnTo>
                  <a:lnTo>
                    <a:pt x="47" y="13"/>
                  </a:lnTo>
                  <a:lnTo>
                    <a:pt x="47" y="28"/>
                  </a:lnTo>
                  <a:lnTo>
                    <a:pt x="49" y="32"/>
                  </a:lnTo>
                  <a:lnTo>
                    <a:pt x="49" y="34"/>
                  </a:lnTo>
                  <a:lnTo>
                    <a:pt x="49" y="30"/>
                  </a:lnTo>
                  <a:lnTo>
                    <a:pt x="50" y="38"/>
                  </a:lnTo>
                  <a:lnTo>
                    <a:pt x="50" y="27"/>
                  </a:lnTo>
                  <a:lnTo>
                    <a:pt x="50" y="33"/>
                  </a:lnTo>
                  <a:lnTo>
                    <a:pt x="51" y="32"/>
                  </a:lnTo>
                  <a:lnTo>
                    <a:pt x="51" y="25"/>
                  </a:lnTo>
                  <a:lnTo>
                    <a:pt x="53" y="22"/>
                  </a:lnTo>
                  <a:lnTo>
                    <a:pt x="53" y="18"/>
                  </a:lnTo>
                  <a:lnTo>
                    <a:pt x="54" y="22"/>
                  </a:lnTo>
                  <a:lnTo>
                    <a:pt x="54" y="10"/>
                  </a:lnTo>
                  <a:lnTo>
                    <a:pt x="55" y="10"/>
                  </a:lnTo>
                  <a:lnTo>
                    <a:pt x="55" y="22"/>
                  </a:lnTo>
                  <a:lnTo>
                    <a:pt x="57" y="15"/>
                  </a:lnTo>
                  <a:lnTo>
                    <a:pt x="57" y="22"/>
                  </a:lnTo>
                  <a:lnTo>
                    <a:pt x="57" y="19"/>
                  </a:lnTo>
                  <a:lnTo>
                    <a:pt x="58" y="25"/>
                  </a:lnTo>
                  <a:lnTo>
                    <a:pt x="58" y="32"/>
                  </a:lnTo>
                  <a:lnTo>
                    <a:pt x="58" y="17"/>
                  </a:lnTo>
                  <a:lnTo>
                    <a:pt x="58" y="30"/>
                  </a:lnTo>
                  <a:lnTo>
                    <a:pt x="59" y="43"/>
                  </a:lnTo>
                  <a:lnTo>
                    <a:pt x="59" y="47"/>
                  </a:lnTo>
                  <a:lnTo>
                    <a:pt x="59" y="46"/>
                  </a:lnTo>
                  <a:lnTo>
                    <a:pt x="61" y="51"/>
                  </a:lnTo>
                  <a:lnTo>
                    <a:pt x="61" y="66"/>
                  </a:lnTo>
                  <a:lnTo>
                    <a:pt x="62" y="67"/>
                  </a:lnTo>
                  <a:lnTo>
                    <a:pt x="62" y="72"/>
                  </a:lnTo>
                  <a:lnTo>
                    <a:pt x="63" y="72"/>
                  </a:lnTo>
                  <a:lnTo>
                    <a:pt x="63" y="83"/>
                  </a:lnTo>
                  <a:lnTo>
                    <a:pt x="65" y="76"/>
                  </a:lnTo>
                  <a:lnTo>
                    <a:pt x="65" y="81"/>
                  </a:lnTo>
                  <a:lnTo>
                    <a:pt x="65" y="80"/>
                  </a:lnTo>
                  <a:lnTo>
                    <a:pt x="66" y="70"/>
                  </a:lnTo>
                  <a:lnTo>
                    <a:pt x="66" y="71"/>
                  </a:lnTo>
                  <a:lnTo>
                    <a:pt x="67" y="68"/>
                  </a:lnTo>
                  <a:lnTo>
                    <a:pt x="67" y="54"/>
                  </a:lnTo>
                </a:path>
              </a:pathLst>
            </a:custGeom>
            <a:noFill/>
            <a:ln w="12700">
              <a:solidFill>
                <a:srgbClr val="FF0000"/>
              </a:solidFill>
              <a:prstDash val="solid"/>
              <a:round/>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43" name="Freeform 525"/>
            <p:cNvSpPr>
              <a:spLocks/>
            </p:cNvSpPr>
            <p:nvPr/>
          </p:nvSpPr>
          <p:spPr bwMode="auto">
            <a:xfrm>
              <a:off x="5796161" y="3849181"/>
              <a:ext cx="191763" cy="273119"/>
            </a:xfrm>
            <a:custGeom>
              <a:avLst/>
              <a:gdLst/>
              <a:ahLst/>
              <a:cxnLst>
                <a:cxn ang="0">
                  <a:pos x="2" y="51"/>
                </a:cxn>
                <a:cxn ang="0">
                  <a:pos x="3" y="51"/>
                </a:cxn>
                <a:cxn ang="0">
                  <a:pos x="4" y="58"/>
                </a:cxn>
                <a:cxn ang="0">
                  <a:pos x="6" y="52"/>
                </a:cxn>
                <a:cxn ang="0">
                  <a:pos x="7" y="52"/>
                </a:cxn>
                <a:cxn ang="0">
                  <a:pos x="8" y="43"/>
                </a:cxn>
                <a:cxn ang="0">
                  <a:pos x="10" y="43"/>
                </a:cxn>
                <a:cxn ang="0">
                  <a:pos x="11" y="46"/>
                </a:cxn>
                <a:cxn ang="0">
                  <a:pos x="13" y="52"/>
                </a:cxn>
                <a:cxn ang="0">
                  <a:pos x="15" y="63"/>
                </a:cxn>
                <a:cxn ang="0">
                  <a:pos x="16" y="62"/>
                </a:cxn>
                <a:cxn ang="0">
                  <a:pos x="17" y="72"/>
                </a:cxn>
                <a:cxn ang="0">
                  <a:pos x="19" y="67"/>
                </a:cxn>
                <a:cxn ang="0">
                  <a:pos x="20" y="38"/>
                </a:cxn>
                <a:cxn ang="0">
                  <a:pos x="23" y="11"/>
                </a:cxn>
                <a:cxn ang="0">
                  <a:pos x="24" y="4"/>
                </a:cxn>
                <a:cxn ang="0">
                  <a:pos x="27" y="30"/>
                </a:cxn>
                <a:cxn ang="0">
                  <a:pos x="28" y="77"/>
                </a:cxn>
                <a:cxn ang="0">
                  <a:pos x="31" y="87"/>
                </a:cxn>
                <a:cxn ang="0">
                  <a:pos x="32" y="86"/>
                </a:cxn>
                <a:cxn ang="0">
                  <a:pos x="33" y="68"/>
                </a:cxn>
                <a:cxn ang="0">
                  <a:pos x="36" y="48"/>
                </a:cxn>
                <a:cxn ang="0">
                  <a:pos x="37" y="49"/>
                </a:cxn>
                <a:cxn ang="0">
                  <a:pos x="39" y="51"/>
                </a:cxn>
                <a:cxn ang="0">
                  <a:pos x="40" y="52"/>
                </a:cxn>
                <a:cxn ang="0">
                  <a:pos x="41" y="43"/>
                </a:cxn>
                <a:cxn ang="0">
                  <a:pos x="43" y="46"/>
                </a:cxn>
                <a:cxn ang="0">
                  <a:pos x="44" y="47"/>
                </a:cxn>
                <a:cxn ang="0">
                  <a:pos x="47" y="56"/>
                </a:cxn>
                <a:cxn ang="0">
                  <a:pos x="48" y="57"/>
                </a:cxn>
                <a:cxn ang="0">
                  <a:pos x="49" y="59"/>
                </a:cxn>
                <a:cxn ang="0">
                  <a:pos x="50" y="32"/>
                </a:cxn>
                <a:cxn ang="0">
                  <a:pos x="52" y="33"/>
                </a:cxn>
                <a:cxn ang="0">
                  <a:pos x="53" y="30"/>
                </a:cxn>
                <a:cxn ang="0">
                  <a:pos x="54" y="20"/>
                </a:cxn>
                <a:cxn ang="0">
                  <a:pos x="56" y="11"/>
                </a:cxn>
                <a:cxn ang="0">
                  <a:pos x="58" y="4"/>
                </a:cxn>
                <a:cxn ang="0">
                  <a:pos x="60" y="9"/>
                </a:cxn>
                <a:cxn ang="0">
                  <a:pos x="61" y="10"/>
                </a:cxn>
                <a:cxn ang="0">
                  <a:pos x="62" y="32"/>
                </a:cxn>
                <a:cxn ang="0">
                  <a:pos x="64" y="39"/>
                </a:cxn>
                <a:cxn ang="0">
                  <a:pos x="66" y="47"/>
                </a:cxn>
              </a:cxnLst>
              <a:rect l="0" t="0" r="r" b="b"/>
              <a:pathLst>
                <a:path w="66" h="93">
                  <a:moveTo>
                    <a:pt x="0" y="59"/>
                  </a:moveTo>
                  <a:lnTo>
                    <a:pt x="2" y="56"/>
                  </a:lnTo>
                  <a:lnTo>
                    <a:pt x="2" y="51"/>
                  </a:lnTo>
                  <a:lnTo>
                    <a:pt x="2" y="56"/>
                  </a:lnTo>
                  <a:lnTo>
                    <a:pt x="3" y="52"/>
                  </a:lnTo>
                  <a:lnTo>
                    <a:pt x="3" y="51"/>
                  </a:lnTo>
                  <a:lnTo>
                    <a:pt x="4" y="52"/>
                  </a:lnTo>
                  <a:lnTo>
                    <a:pt x="4" y="59"/>
                  </a:lnTo>
                  <a:lnTo>
                    <a:pt x="4" y="58"/>
                  </a:lnTo>
                  <a:lnTo>
                    <a:pt x="6" y="59"/>
                  </a:lnTo>
                  <a:lnTo>
                    <a:pt x="6" y="51"/>
                  </a:lnTo>
                  <a:lnTo>
                    <a:pt x="6" y="52"/>
                  </a:lnTo>
                  <a:lnTo>
                    <a:pt x="7" y="51"/>
                  </a:lnTo>
                  <a:lnTo>
                    <a:pt x="7" y="39"/>
                  </a:lnTo>
                  <a:lnTo>
                    <a:pt x="7" y="52"/>
                  </a:lnTo>
                  <a:lnTo>
                    <a:pt x="8" y="43"/>
                  </a:lnTo>
                  <a:lnTo>
                    <a:pt x="8" y="47"/>
                  </a:lnTo>
                  <a:lnTo>
                    <a:pt x="8" y="43"/>
                  </a:lnTo>
                  <a:lnTo>
                    <a:pt x="10" y="39"/>
                  </a:lnTo>
                  <a:lnTo>
                    <a:pt x="10" y="35"/>
                  </a:lnTo>
                  <a:lnTo>
                    <a:pt x="10" y="43"/>
                  </a:lnTo>
                  <a:lnTo>
                    <a:pt x="11" y="35"/>
                  </a:lnTo>
                  <a:lnTo>
                    <a:pt x="11" y="48"/>
                  </a:lnTo>
                  <a:lnTo>
                    <a:pt x="11" y="46"/>
                  </a:lnTo>
                  <a:lnTo>
                    <a:pt x="12" y="44"/>
                  </a:lnTo>
                  <a:lnTo>
                    <a:pt x="12" y="46"/>
                  </a:lnTo>
                  <a:lnTo>
                    <a:pt x="13" y="52"/>
                  </a:lnTo>
                  <a:lnTo>
                    <a:pt x="13" y="49"/>
                  </a:lnTo>
                  <a:lnTo>
                    <a:pt x="13" y="57"/>
                  </a:lnTo>
                  <a:lnTo>
                    <a:pt x="15" y="63"/>
                  </a:lnTo>
                  <a:lnTo>
                    <a:pt x="15" y="59"/>
                  </a:lnTo>
                  <a:lnTo>
                    <a:pt x="15" y="66"/>
                  </a:lnTo>
                  <a:lnTo>
                    <a:pt x="16" y="62"/>
                  </a:lnTo>
                  <a:lnTo>
                    <a:pt x="16" y="67"/>
                  </a:lnTo>
                  <a:lnTo>
                    <a:pt x="16" y="64"/>
                  </a:lnTo>
                  <a:lnTo>
                    <a:pt x="17" y="72"/>
                  </a:lnTo>
                  <a:lnTo>
                    <a:pt x="17" y="72"/>
                  </a:lnTo>
                  <a:lnTo>
                    <a:pt x="17" y="62"/>
                  </a:lnTo>
                  <a:lnTo>
                    <a:pt x="19" y="67"/>
                  </a:lnTo>
                  <a:lnTo>
                    <a:pt x="19" y="57"/>
                  </a:lnTo>
                  <a:lnTo>
                    <a:pt x="20" y="47"/>
                  </a:lnTo>
                  <a:lnTo>
                    <a:pt x="20" y="38"/>
                  </a:lnTo>
                  <a:lnTo>
                    <a:pt x="21" y="34"/>
                  </a:lnTo>
                  <a:lnTo>
                    <a:pt x="21" y="20"/>
                  </a:lnTo>
                  <a:lnTo>
                    <a:pt x="23" y="11"/>
                  </a:lnTo>
                  <a:lnTo>
                    <a:pt x="23" y="5"/>
                  </a:lnTo>
                  <a:lnTo>
                    <a:pt x="24" y="0"/>
                  </a:lnTo>
                  <a:lnTo>
                    <a:pt x="24" y="4"/>
                  </a:lnTo>
                  <a:lnTo>
                    <a:pt x="25" y="8"/>
                  </a:lnTo>
                  <a:lnTo>
                    <a:pt x="25" y="19"/>
                  </a:lnTo>
                  <a:lnTo>
                    <a:pt x="27" y="30"/>
                  </a:lnTo>
                  <a:lnTo>
                    <a:pt x="27" y="39"/>
                  </a:lnTo>
                  <a:lnTo>
                    <a:pt x="28" y="47"/>
                  </a:lnTo>
                  <a:lnTo>
                    <a:pt x="28" y="77"/>
                  </a:lnTo>
                  <a:lnTo>
                    <a:pt x="29" y="73"/>
                  </a:lnTo>
                  <a:lnTo>
                    <a:pt x="29" y="82"/>
                  </a:lnTo>
                  <a:lnTo>
                    <a:pt x="31" y="87"/>
                  </a:lnTo>
                  <a:lnTo>
                    <a:pt x="32" y="93"/>
                  </a:lnTo>
                  <a:lnTo>
                    <a:pt x="32" y="85"/>
                  </a:lnTo>
                  <a:lnTo>
                    <a:pt x="32" y="86"/>
                  </a:lnTo>
                  <a:lnTo>
                    <a:pt x="33" y="78"/>
                  </a:lnTo>
                  <a:lnTo>
                    <a:pt x="33" y="80"/>
                  </a:lnTo>
                  <a:lnTo>
                    <a:pt x="33" y="68"/>
                  </a:lnTo>
                  <a:lnTo>
                    <a:pt x="35" y="66"/>
                  </a:lnTo>
                  <a:lnTo>
                    <a:pt x="35" y="54"/>
                  </a:lnTo>
                  <a:lnTo>
                    <a:pt x="36" y="48"/>
                  </a:lnTo>
                  <a:lnTo>
                    <a:pt x="36" y="43"/>
                  </a:lnTo>
                  <a:lnTo>
                    <a:pt x="36" y="48"/>
                  </a:lnTo>
                  <a:lnTo>
                    <a:pt x="37" y="49"/>
                  </a:lnTo>
                  <a:lnTo>
                    <a:pt x="37" y="47"/>
                  </a:lnTo>
                  <a:lnTo>
                    <a:pt x="37" y="51"/>
                  </a:lnTo>
                  <a:lnTo>
                    <a:pt x="39" y="51"/>
                  </a:lnTo>
                  <a:lnTo>
                    <a:pt x="39" y="58"/>
                  </a:lnTo>
                  <a:lnTo>
                    <a:pt x="39" y="51"/>
                  </a:lnTo>
                  <a:lnTo>
                    <a:pt x="40" y="52"/>
                  </a:lnTo>
                  <a:lnTo>
                    <a:pt x="40" y="49"/>
                  </a:lnTo>
                  <a:lnTo>
                    <a:pt x="40" y="56"/>
                  </a:lnTo>
                  <a:lnTo>
                    <a:pt x="41" y="43"/>
                  </a:lnTo>
                  <a:lnTo>
                    <a:pt x="41" y="52"/>
                  </a:lnTo>
                  <a:lnTo>
                    <a:pt x="43" y="53"/>
                  </a:lnTo>
                  <a:lnTo>
                    <a:pt x="43" y="46"/>
                  </a:lnTo>
                  <a:lnTo>
                    <a:pt x="44" y="52"/>
                  </a:lnTo>
                  <a:lnTo>
                    <a:pt x="44" y="46"/>
                  </a:lnTo>
                  <a:lnTo>
                    <a:pt x="44" y="47"/>
                  </a:lnTo>
                  <a:lnTo>
                    <a:pt x="45" y="54"/>
                  </a:lnTo>
                  <a:lnTo>
                    <a:pt x="45" y="53"/>
                  </a:lnTo>
                  <a:lnTo>
                    <a:pt x="47" y="56"/>
                  </a:lnTo>
                  <a:lnTo>
                    <a:pt x="47" y="62"/>
                  </a:lnTo>
                  <a:lnTo>
                    <a:pt x="47" y="51"/>
                  </a:lnTo>
                  <a:lnTo>
                    <a:pt x="48" y="57"/>
                  </a:lnTo>
                  <a:lnTo>
                    <a:pt x="48" y="57"/>
                  </a:lnTo>
                  <a:lnTo>
                    <a:pt x="48" y="49"/>
                  </a:lnTo>
                  <a:lnTo>
                    <a:pt x="49" y="59"/>
                  </a:lnTo>
                  <a:lnTo>
                    <a:pt x="49" y="46"/>
                  </a:lnTo>
                  <a:lnTo>
                    <a:pt x="50" y="42"/>
                  </a:lnTo>
                  <a:lnTo>
                    <a:pt x="50" y="32"/>
                  </a:lnTo>
                  <a:lnTo>
                    <a:pt x="52" y="29"/>
                  </a:lnTo>
                  <a:lnTo>
                    <a:pt x="52" y="28"/>
                  </a:lnTo>
                  <a:lnTo>
                    <a:pt x="52" y="33"/>
                  </a:lnTo>
                  <a:lnTo>
                    <a:pt x="53" y="28"/>
                  </a:lnTo>
                  <a:lnTo>
                    <a:pt x="53" y="24"/>
                  </a:lnTo>
                  <a:lnTo>
                    <a:pt x="53" y="30"/>
                  </a:lnTo>
                  <a:lnTo>
                    <a:pt x="54" y="23"/>
                  </a:lnTo>
                  <a:lnTo>
                    <a:pt x="54" y="24"/>
                  </a:lnTo>
                  <a:lnTo>
                    <a:pt x="54" y="20"/>
                  </a:lnTo>
                  <a:lnTo>
                    <a:pt x="54" y="22"/>
                  </a:lnTo>
                  <a:lnTo>
                    <a:pt x="56" y="18"/>
                  </a:lnTo>
                  <a:lnTo>
                    <a:pt x="56" y="11"/>
                  </a:lnTo>
                  <a:lnTo>
                    <a:pt x="57" y="5"/>
                  </a:lnTo>
                  <a:lnTo>
                    <a:pt x="57" y="0"/>
                  </a:lnTo>
                  <a:lnTo>
                    <a:pt x="58" y="4"/>
                  </a:lnTo>
                  <a:lnTo>
                    <a:pt x="58" y="8"/>
                  </a:lnTo>
                  <a:lnTo>
                    <a:pt x="60" y="6"/>
                  </a:lnTo>
                  <a:lnTo>
                    <a:pt x="60" y="9"/>
                  </a:lnTo>
                  <a:lnTo>
                    <a:pt x="61" y="13"/>
                  </a:lnTo>
                  <a:lnTo>
                    <a:pt x="61" y="16"/>
                  </a:lnTo>
                  <a:lnTo>
                    <a:pt x="61" y="10"/>
                  </a:lnTo>
                  <a:lnTo>
                    <a:pt x="61" y="14"/>
                  </a:lnTo>
                  <a:lnTo>
                    <a:pt x="62" y="19"/>
                  </a:lnTo>
                  <a:lnTo>
                    <a:pt x="62" y="32"/>
                  </a:lnTo>
                  <a:lnTo>
                    <a:pt x="64" y="39"/>
                  </a:lnTo>
                  <a:lnTo>
                    <a:pt x="64" y="38"/>
                  </a:lnTo>
                  <a:lnTo>
                    <a:pt x="64" y="39"/>
                  </a:lnTo>
                  <a:lnTo>
                    <a:pt x="65" y="40"/>
                  </a:lnTo>
                  <a:lnTo>
                    <a:pt x="65" y="43"/>
                  </a:lnTo>
                  <a:lnTo>
                    <a:pt x="66" y="47"/>
                  </a:lnTo>
                  <a:lnTo>
                    <a:pt x="66" y="43"/>
                  </a:lnTo>
                  <a:lnTo>
                    <a:pt x="66" y="47"/>
                  </a:lnTo>
                </a:path>
              </a:pathLst>
            </a:custGeom>
            <a:noFill/>
            <a:ln w="12700">
              <a:solidFill>
                <a:srgbClr val="FF0000"/>
              </a:solidFill>
              <a:prstDash val="solid"/>
              <a:round/>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44" name="Freeform 526"/>
            <p:cNvSpPr>
              <a:spLocks/>
            </p:cNvSpPr>
            <p:nvPr/>
          </p:nvSpPr>
          <p:spPr bwMode="auto">
            <a:xfrm>
              <a:off x="5987925" y="3209971"/>
              <a:ext cx="197577" cy="929759"/>
            </a:xfrm>
            <a:custGeom>
              <a:avLst/>
              <a:gdLst/>
              <a:ahLst/>
              <a:cxnLst>
                <a:cxn ang="0">
                  <a:pos x="2" y="273"/>
                </a:cxn>
                <a:cxn ang="0">
                  <a:pos x="3" y="287"/>
                </a:cxn>
                <a:cxn ang="0">
                  <a:pos x="6" y="303"/>
                </a:cxn>
                <a:cxn ang="0">
                  <a:pos x="7" y="312"/>
                </a:cxn>
                <a:cxn ang="0">
                  <a:pos x="8" y="290"/>
                </a:cxn>
                <a:cxn ang="0">
                  <a:pos x="10" y="283"/>
                </a:cxn>
                <a:cxn ang="0">
                  <a:pos x="11" y="260"/>
                </a:cxn>
                <a:cxn ang="0">
                  <a:pos x="12" y="254"/>
                </a:cxn>
                <a:cxn ang="0">
                  <a:pos x="14" y="258"/>
                </a:cxn>
                <a:cxn ang="0">
                  <a:pos x="15" y="256"/>
                </a:cxn>
                <a:cxn ang="0">
                  <a:pos x="16" y="259"/>
                </a:cxn>
                <a:cxn ang="0">
                  <a:pos x="18" y="246"/>
                </a:cxn>
                <a:cxn ang="0">
                  <a:pos x="19" y="259"/>
                </a:cxn>
                <a:cxn ang="0">
                  <a:pos x="20" y="265"/>
                </a:cxn>
                <a:cxn ang="0">
                  <a:pos x="21" y="253"/>
                </a:cxn>
                <a:cxn ang="0">
                  <a:pos x="23" y="249"/>
                </a:cxn>
                <a:cxn ang="0">
                  <a:pos x="25" y="250"/>
                </a:cxn>
                <a:cxn ang="0">
                  <a:pos x="27" y="272"/>
                </a:cxn>
                <a:cxn ang="0">
                  <a:pos x="28" y="278"/>
                </a:cxn>
                <a:cxn ang="0">
                  <a:pos x="29" y="279"/>
                </a:cxn>
                <a:cxn ang="0">
                  <a:pos x="31" y="278"/>
                </a:cxn>
                <a:cxn ang="0">
                  <a:pos x="33" y="254"/>
                </a:cxn>
                <a:cxn ang="0">
                  <a:pos x="35" y="251"/>
                </a:cxn>
                <a:cxn ang="0">
                  <a:pos x="36" y="259"/>
                </a:cxn>
                <a:cxn ang="0">
                  <a:pos x="37" y="285"/>
                </a:cxn>
                <a:cxn ang="0">
                  <a:pos x="40" y="321"/>
                </a:cxn>
                <a:cxn ang="0">
                  <a:pos x="41" y="312"/>
                </a:cxn>
                <a:cxn ang="0">
                  <a:pos x="43" y="312"/>
                </a:cxn>
                <a:cxn ang="0">
                  <a:pos x="44" y="288"/>
                </a:cxn>
                <a:cxn ang="0">
                  <a:pos x="47" y="244"/>
                </a:cxn>
                <a:cxn ang="0">
                  <a:pos x="48" y="158"/>
                </a:cxn>
                <a:cxn ang="0">
                  <a:pos x="51" y="106"/>
                </a:cxn>
                <a:cxn ang="0">
                  <a:pos x="52" y="52"/>
                </a:cxn>
                <a:cxn ang="0">
                  <a:pos x="53" y="44"/>
                </a:cxn>
                <a:cxn ang="0">
                  <a:pos x="54" y="29"/>
                </a:cxn>
                <a:cxn ang="0">
                  <a:pos x="57" y="36"/>
                </a:cxn>
                <a:cxn ang="0">
                  <a:pos x="58" y="38"/>
                </a:cxn>
                <a:cxn ang="0">
                  <a:pos x="60" y="29"/>
                </a:cxn>
                <a:cxn ang="0">
                  <a:pos x="62" y="10"/>
                </a:cxn>
                <a:cxn ang="0">
                  <a:pos x="64" y="1"/>
                </a:cxn>
                <a:cxn ang="0">
                  <a:pos x="65" y="4"/>
                </a:cxn>
                <a:cxn ang="0">
                  <a:pos x="66" y="12"/>
                </a:cxn>
              </a:cxnLst>
              <a:rect l="0" t="0" r="r" b="b"/>
              <a:pathLst>
                <a:path w="68" h="321">
                  <a:moveTo>
                    <a:pt x="0" y="268"/>
                  </a:moveTo>
                  <a:lnTo>
                    <a:pt x="2" y="269"/>
                  </a:lnTo>
                  <a:lnTo>
                    <a:pt x="2" y="273"/>
                  </a:lnTo>
                  <a:lnTo>
                    <a:pt x="2" y="270"/>
                  </a:lnTo>
                  <a:lnTo>
                    <a:pt x="3" y="273"/>
                  </a:lnTo>
                  <a:lnTo>
                    <a:pt x="3" y="287"/>
                  </a:lnTo>
                  <a:lnTo>
                    <a:pt x="4" y="293"/>
                  </a:lnTo>
                  <a:lnTo>
                    <a:pt x="4" y="304"/>
                  </a:lnTo>
                  <a:lnTo>
                    <a:pt x="6" y="303"/>
                  </a:lnTo>
                  <a:lnTo>
                    <a:pt x="6" y="308"/>
                  </a:lnTo>
                  <a:lnTo>
                    <a:pt x="7" y="307"/>
                  </a:lnTo>
                  <a:lnTo>
                    <a:pt x="7" y="312"/>
                  </a:lnTo>
                  <a:lnTo>
                    <a:pt x="7" y="303"/>
                  </a:lnTo>
                  <a:lnTo>
                    <a:pt x="8" y="304"/>
                  </a:lnTo>
                  <a:lnTo>
                    <a:pt x="8" y="290"/>
                  </a:lnTo>
                  <a:lnTo>
                    <a:pt x="10" y="285"/>
                  </a:lnTo>
                  <a:lnTo>
                    <a:pt x="10" y="277"/>
                  </a:lnTo>
                  <a:lnTo>
                    <a:pt x="10" y="283"/>
                  </a:lnTo>
                  <a:lnTo>
                    <a:pt x="11" y="264"/>
                  </a:lnTo>
                  <a:lnTo>
                    <a:pt x="11" y="265"/>
                  </a:lnTo>
                  <a:lnTo>
                    <a:pt x="11" y="260"/>
                  </a:lnTo>
                  <a:lnTo>
                    <a:pt x="12" y="260"/>
                  </a:lnTo>
                  <a:lnTo>
                    <a:pt x="12" y="267"/>
                  </a:lnTo>
                  <a:lnTo>
                    <a:pt x="12" y="254"/>
                  </a:lnTo>
                  <a:lnTo>
                    <a:pt x="12" y="264"/>
                  </a:lnTo>
                  <a:lnTo>
                    <a:pt x="14" y="265"/>
                  </a:lnTo>
                  <a:lnTo>
                    <a:pt x="14" y="258"/>
                  </a:lnTo>
                  <a:lnTo>
                    <a:pt x="14" y="265"/>
                  </a:lnTo>
                  <a:lnTo>
                    <a:pt x="15" y="261"/>
                  </a:lnTo>
                  <a:lnTo>
                    <a:pt x="15" y="256"/>
                  </a:lnTo>
                  <a:lnTo>
                    <a:pt x="15" y="260"/>
                  </a:lnTo>
                  <a:lnTo>
                    <a:pt x="16" y="258"/>
                  </a:lnTo>
                  <a:lnTo>
                    <a:pt x="16" y="259"/>
                  </a:lnTo>
                  <a:lnTo>
                    <a:pt x="16" y="253"/>
                  </a:lnTo>
                  <a:lnTo>
                    <a:pt x="18" y="249"/>
                  </a:lnTo>
                  <a:lnTo>
                    <a:pt x="18" y="246"/>
                  </a:lnTo>
                  <a:lnTo>
                    <a:pt x="18" y="250"/>
                  </a:lnTo>
                  <a:lnTo>
                    <a:pt x="19" y="249"/>
                  </a:lnTo>
                  <a:lnTo>
                    <a:pt x="19" y="259"/>
                  </a:lnTo>
                  <a:lnTo>
                    <a:pt x="20" y="258"/>
                  </a:lnTo>
                  <a:lnTo>
                    <a:pt x="20" y="268"/>
                  </a:lnTo>
                  <a:lnTo>
                    <a:pt x="20" y="265"/>
                  </a:lnTo>
                  <a:lnTo>
                    <a:pt x="21" y="264"/>
                  </a:lnTo>
                  <a:lnTo>
                    <a:pt x="21" y="265"/>
                  </a:lnTo>
                  <a:lnTo>
                    <a:pt x="21" y="253"/>
                  </a:lnTo>
                  <a:lnTo>
                    <a:pt x="23" y="249"/>
                  </a:lnTo>
                  <a:lnTo>
                    <a:pt x="23" y="248"/>
                  </a:lnTo>
                  <a:lnTo>
                    <a:pt x="23" y="249"/>
                  </a:lnTo>
                  <a:lnTo>
                    <a:pt x="24" y="246"/>
                  </a:lnTo>
                  <a:lnTo>
                    <a:pt x="24" y="240"/>
                  </a:lnTo>
                  <a:lnTo>
                    <a:pt x="25" y="250"/>
                  </a:lnTo>
                  <a:lnTo>
                    <a:pt x="25" y="256"/>
                  </a:lnTo>
                  <a:lnTo>
                    <a:pt x="27" y="263"/>
                  </a:lnTo>
                  <a:lnTo>
                    <a:pt x="27" y="272"/>
                  </a:lnTo>
                  <a:lnTo>
                    <a:pt x="28" y="273"/>
                  </a:lnTo>
                  <a:lnTo>
                    <a:pt x="28" y="270"/>
                  </a:lnTo>
                  <a:lnTo>
                    <a:pt x="28" y="278"/>
                  </a:lnTo>
                  <a:lnTo>
                    <a:pt x="29" y="283"/>
                  </a:lnTo>
                  <a:lnTo>
                    <a:pt x="29" y="278"/>
                  </a:lnTo>
                  <a:lnTo>
                    <a:pt x="29" y="279"/>
                  </a:lnTo>
                  <a:lnTo>
                    <a:pt x="31" y="278"/>
                  </a:lnTo>
                  <a:lnTo>
                    <a:pt x="31" y="275"/>
                  </a:lnTo>
                  <a:lnTo>
                    <a:pt x="31" y="278"/>
                  </a:lnTo>
                  <a:lnTo>
                    <a:pt x="32" y="273"/>
                  </a:lnTo>
                  <a:lnTo>
                    <a:pt x="32" y="265"/>
                  </a:lnTo>
                  <a:lnTo>
                    <a:pt x="33" y="254"/>
                  </a:lnTo>
                  <a:lnTo>
                    <a:pt x="33" y="253"/>
                  </a:lnTo>
                  <a:lnTo>
                    <a:pt x="35" y="254"/>
                  </a:lnTo>
                  <a:lnTo>
                    <a:pt x="35" y="251"/>
                  </a:lnTo>
                  <a:lnTo>
                    <a:pt x="35" y="258"/>
                  </a:lnTo>
                  <a:lnTo>
                    <a:pt x="36" y="261"/>
                  </a:lnTo>
                  <a:lnTo>
                    <a:pt x="36" y="259"/>
                  </a:lnTo>
                  <a:lnTo>
                    <a:pt x="36" y="269"/>
                  </a:lnTo>
                  <a:lnTo>
                    <a:pt x="37" y="270"/>
                  </a:lnTo>
                  <a:lnTo>
                    <a:pt x="37" y="285"/>
                  </a:lnTo>
                  <a:lnTo>
                    <a:pt x="39" y="290"/>
                  </a:lnTo>
                  <a:lnTo>
                    <a:pt x="39" y="312"/>
                  </a:lnTo>
                  <a:lnTo>
                    <a:pt x="40" y="321"/>
                  </a:lnTo>
                  <a:lnTo>
                    <a:pt x="40" y="314"/>
                  </a:lnTo>
                  <a:lnTo>
                    <a:pt x="40" y="316"/>
                  </a:lnTo>
                  <a:lnTo>
                    <a:pt x="41" y="312"/>
                  </a:lnTo>
                  <a:lnTo>
                    <a:pt x="41" y="313"/>
                  </a:lnTo>
                  <a:lnTo>
                    <a:pt x="41" y="311"/>
                  </a:lnTo>
                  <a:lnTo>
                    <a:pt x="43" y="312"/>
                  </a:lnTo>
                  <a:lnTo>
                    <a:pt x="43" y="303"/>
                  </a:lnTo>
                  <a:lnTo>
                    <a:pt x="44" y="299"/>
                  </a:lnTo>
                  <a:lnTo>
                    <a:pt x="44" y="288"/>
                  </a:lnTo>
                  <a:lnTo>
                    <a:pt x="45" y="288"/>
                  </a:lnTo>
                  <a:lnTo>
                    <a:pt x="45" y="253"/>
                  </a:lnTo>
                  <a:lnTo>
                    <a:pt x="47" y="244"/>
                  </a:lnTo>
                  <a:lnTo>
                    <a:pt x="47" y="214"/>
                  </a:lnTo>
                  <a:lnTo>
                    <a:pt x="48" y="210"/>
                  </a:lnTo>
                  <a:lnTo>
                    <a:pt x="48" y="158"/>
                  </a:lnTo>
                  <a:lnTo>
                    <a:pt x="49" y="140"/>
                  </a:lnTo>
                  <a:lnTo>
                    <a:pt x="49" y="116"/>
                  </a:lnTo>
                  <a:lnTo>
                    <a:pt x="51" y="106"/>
                  </a:lnTo>
                  <a:lnTo>
                    <a:pt x="51" y="89"/>
                  </a:lnTo>
                  <a:lnTo>
                    <a:pt x="52" y="80"/>
                  </a:lnTo>
                  <a:lnTo>
                    <a:pt x="52" y="52"/>
                  </a:lnTo>
                  <a:lnTo>
                    <a:pt x="53" y="41"/>
                  </a:lnTo>
                  <a:lnTo>
                    <a:pt x="53" y="39"/>
                  </a:lnTo>
                  <a:lnTo>
                    <a:pt x="53" y="44"/>
                  </a:lnTo>
                  <a:lnTo>
                    <a:pt x="54" y="41"/>
                  </a:lnTo>
                  <a:lnTo>
                    <a:pt x="54" y="41"/>
                  </a:lnTo>
                  <a:lnTo>
                    <a:pt x="54" y="29"/>
                  </a:lnTo>
                  <a:lnTo>
                    <a:pt x="56" y="20"/>
                  </a:lnTo>
                  <a:lnTo>
                    <a:pt x="56" y="31"/>
                  </a:lnTo>
                  <a:lnTo>
                    <a:pt x="57" y="36"/>
                  </a:lnTo>
                  <a:lnTo>
                    <a:pt x="57" y="34"/>
                  </a:lnTo>
                  <a:lnTo>
                    <a:pt x="58" y="36"/>
                  </a:lnTo>
                  <a:lnTo>
                    <a:pt x="58" y="38"/>
                  </a:lnTo>
                  <a:lnTo>
                    <a:pt x="58" y="36"/>
                  </a:lnTo>
                  <a:lnTo>
                    <a:pt x="60" y="34"/>
                  </a:lnTo>
                  <a:lnTo>
                    <a:pt x="60" y="29"/>
                  </a:lnTo>
                  <a:lnTo>
                    <a:pt x="61" y="29"/>
                  </a:lnTo>
                  <a:lnTo>
                    <a:pt x="61" y="13"/>
                  </a:lnTo>
                  <a:lnTo>
                    <a:pt x="62" y="10"/>
                  </a:lnTo>
                  <a:lnTo>
                    <a:pt x="62" y="4"/>
                  </a:lnTo>
                  <a:lnTo>
                    <a:pt x="62" y="10"/>
                  </a:lnTo>
                  <a:lnTo>
                    <a:pt x="64" y="1"/>
                  </a:lnTo>
                  <a:lnTo>
                    <a:pt x="64" y="8"/>
                  </a:lnTo>
                  <a:lnTo>
                    <a:pt x="64" y="1"/>
                  </a:lnTo>
                  <a:lnTo>
                    <a:pt x="65" y="4"/>
                  </a:lnTo>
                  <a:lnTo>
                    <a:pt x="65" y="0"/>
                  </a:lnTo>
                  <a:lnTo>
                    <a:pt x="65" y="8"/>
                  </a:lnTo>
                  <a:lnTo>
                    <a:pt x="66" y="12"/>
                  </a:lnTo>
                  <a:lnTo>
                    <a:pt x="66" y="17"/>
                  </a:lnTo>
                  <a:lnTo>
                    <a:pt x="68" y="20"/>
                  </a:lnTo>
                </a:path>
              </a:pathLst>
            </a:custGeom>
            <a:noFill/>
            <a:ln w="12700">
              <a:solidFill>
                <a:srgbClr val="FF0000"/>
              </a:solidFill>
              <a:prstDash val="solid"/>
              <a:round/>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45" name="Freeform 527"/>
            <p:cNvSpPr>
              <a:spLocks/>
            </p:cNvSpPr>
            <p:nvPr/>
          </p:nvSpPr>
          <p:spPr bwMode="auto">
            <a:xfrm>
              <a:off x="6185501" y="3111186"/>
              <a:ext cx="197577" cy="226627"/>
            </a:xfrm>
            <a:custGeom>
              <a:avLst/>
              <a:gdLst/>
              <a:ahLst/>
              <a:cxnLst>
                <a:cxn ang="0">
                  <a:pos x="1" y="66"/>
                </a:cxn>
                <a:cxn ang="0">
                  <a:pos x="2" y="75"/>
                </a:cxn>
                <a:cxn ang="0">
                  <a:pos x="4" y="77"/>
                </a:cxn>
                <a:cxn ang="0">
                  <a:pos x="5" y="66"/>
                </a:cxn>
                <a:cxn ang="0">
                  <a:pos x="6" y="65"/>
                </a:cxn>
                <a:cxn ang="0">
                  <a:pos x="8" y="61"/>
                </a:cxn>
                <a:cxn ang="0">
                  <a:pos x="9" y="57"/>
                </a:cxn>
                <a:cxn ang="0">
                  <a:pos x="12" y="46"/>
                </a:cxn>
                <a:cxn ang="0">
                  <a:pos x="13" y="38"/>
                </a:cxn>
                <a:cxn ang="0">
                  <a:pos x="16" y="25"/>
                </a:cxn>
                <a:cxn ang="0">
                  <a:pos x="17" y="30"/>
                </a:cxn>
                <a:cxn ang="0">
                  <a:pos x="18" y="34"/>
                </a:cxn>
                <a:cxn ang="0">
                  <a:pos x="20" y="37"/>
                </a:cxn>
                <a:cxn ang="0">
                  <a:pos x="21" y="46"/>
                </a:cxn>
                <a:cxn ang="0">
                  <a:pos x="22" y="44"/>
                </a:cxn>
                <a:cxn ang="0">
                  <a:pos x="23" y="48"/>
                </a:cxn>
                <a:cxn ang="0">
                  <a:pos x="26" y="58"/>
                </a:cxn>
                <a:cxn ang="0">
                  <a:pos x="27" y="78"/>
                </a:cxn>
                <a:cxn ang="0">
                  <a:pos x="29" y="77"/>
                </a:cxn>
                <a:cxn ang="0">
                  <a:pos x="30" y="58"/>
                </a:cxn>
                <a:cxn ang="0">
                  <a:pos x="31" y="54"/>
                </a:cxn>
                <a:cxn ang="0">
                  <a:pos x="33" y="44"/>
                </a:cxn>
                <a:cxn ang="0">
                  <a:pos x="34" y="35"/>
                </a:cxn>
                <a:cxn ang="0">
                  <a:pos x="37" y="14"/>
                </a:cxn>
                <a:cxn ang="0">
                  <a:pos x="38" y="6"/>
                </a:cxn>
                <a:cxn ang="0">
                  <a:pos x="39" y="12"/>
                </a:cxn>
                <a:cxn ang="0">
                  <a:pos x="41" y="17"/>
                </a:cxn>
                <a:cxn ang="0">
                  <a:pos x="42" y="48"/>
                </a:cxn>
                <a:cxn ang="0">
                  <a:pos x="43" y="49"/>
                </a:cxn>
                <a:cxn ang="0">
                  <a:pos x="46" y="30"/>
                </a:cxn>
                <a:cxn ang="0">
                  <a:pos x="47" y="19"/>
                </a:cxn>
                <a:cxn ang="0">
                  <a:pos x="49" y="9"/>
                </a:cxn>
                <a:cxn ang="0">
                  <a:pos x="50" y="6"/>
                </a:cxn>
                <a:cxn ang="0">
                  <a:pos x="54" y="32"/>
                </a:cxn>
                <a:cxn ang="0">
                  <a:pos x="55" y="49"/>
                </a:cxn>
                <a:cxn ang="0">
                  <a:pos x="57" y="49"/>
                </a:cxn>
                <a:cxn ang="0">
                  <a:pos x="59" y="62"/>
                </a:cxn>
                <a:cxn ang="0">
                  <a:pos x="60" y="67"/>
                </a:cxn>
                <a:cxn ang="0">
                  <a:pos x="63" y="63"/>
                </a:cxn>
                <a:cxn ang="0">
                  <a:pos x="64" y="47"/>
                </a:cxn>
                <a:cxn ang="0">
                  <a:pos x="66" y="48"/>
                </a:cxn>
                <a:cxn ang="0">
                  <a:pos x="67" y="51"/>
                </a:cxn>
              </a:cxnLst>
              <a:rect l="0" t="0" r="r" b="b"/>
              <a:pathLst>
                <a:path w="68" h="78">
                  <a:moveTo>
                    <a:pt x="0" y="54"/>
                  </a:moveTo>
                  <a:lnTo>
                    <a:pt x="0" y="62"/>
                  </a:lnTo>
                  <a:lnTo>
                    <a:pt x="1" y="66"/>
                  </a:lnTo>
                  <a:lnTo>
                    <a:pt x="1" y="73"/>
                  </a:lnTo>
                  <a:lnTo>
                    <a:pt x="2" y="77"/>
                  </a:lnTo>
                  <a:lnTo>
                    <a:pt x="2" y="75"/>
                  </a:lnTo>
                  <a:lnTo>
                    <a:pt x="2" y="78"/>
                  </a:lnTo>
                  <a:lnTo>
                    <a:pt x="4" y="76"/>
                  </a:lnTo>
                  <a:lnTo>
                    <a:pt x="4" y="77"/>
                  </a:lnTo>
                  <a:lnTo>
                    <a:pt x="4" y="75"/>
                  </a:lnTo>
                  <a:lnTo>
                    <a:pt x="5" y="76"/>
                  </a:lnTo>
                  <a:lnTo>
                    <a:pt x="5" y="66"/>
                  </a:lnTo>
                  <a:lnTo>
                    <a:pt x="6" y="62"/>
                  </a:lnTo>
                  <a:lnTo>
                    <a:pt x="6" y="56"/>
                  </a:lnTo>
                  <a:lnTo>
                    <a:pt x="6" y="65"/>
                  </a:lnTo>
                  <a:lnTo>
                    <a:pt x="8" y="63"/>
                  </a:lnTo>
                  <a:lnTo>
                    <a:pt x="8" y="58"/>
                  </a:lnTo>
                  <a:lnTo>
                    <a:pt x="8" y="61"/>
                  </a:lnTo>
                  <a:lnTo>
                    <a:pt x="9" y="56"/>
                  </a:lnTo>
                  <a:lnTo>
                    <a:pt x="9" y="61"/>
                  </a:lnTo>
                  <a:lnTo>
                    <a:pt x="9" y="57"/>
                  </a:lnTo>
                  <a:lnTo>
                    <a:pt x="10" y="53"/>
                  </a:lnTo>
                  <a:lnTo>
                    <a:pt x="10" y="44"/>
                  </a:lnTo>
                  <a:lnTo>
                    <a:pt x="12" y="46"/>
                  </a:lnTo>
                  <a:lnTo>
                    <a:pt x="13" y="41"/>
                  </a:lnTo>
                  <a:lnTo>
                    <a:pt x="13" y="42"/>
                  </a:lnTo>
                  <a:lnTo>
                    <a:pt x="13" y="38"/>
                  </a:lnTo>
                  <a:lnTo>
                    <a:pt x="14" y="38"/>
                  </a:lnTo>
                  <a:lnTo>
                    <a:pt x="14" y="27"/>
                  </a:lnTo>
                  <a:lnTo>
                    <a:pt x="16" y="25"/>
                  </a:lnTo>
                  <a:lnTo>
                    <a:pt x="16" y="23"/>
                  </a:lnTo>
                  <a:lnTo>
                    <a:pt x="17" y="29"/>
                  </a:lnTo>
                  <a:lnTo>
                    <a:pt x="17" y="30"/>
                  </a:lnTo>
                  <a:lnTo>
                    <a:pt x="17" y="24"/>
                  </a:lnTo>
                  <a:lnTo>
                    <a:pt x="18" y="30"/>
                  </a:lnTo>
                  <a:lnTo>
                    <a:pt x="18" y="34"/>
                  </a:lnTo>
                  <a:lnTo>
                    <a:pt x="20" y="39"/>
                  </a:lnTo>
                  <a:lnTo>
                    <a:pt x="20" y="42"/>
                  </a:lnTo>
                  <a:lnTo>
                    <a:pt x="20" y="37"/>
                  </a:lnTo>
                  <a:lnTo>
                    <a:pt x="21" y="42"/>
                  </a:lnTo>
                  <a:lnTo>
                    <a:pt x="21" y="42"/>
                  </a:lnTo>
                  <a:lnTo>
                    <a:pt x="21" y="46"/>
                  </a:lnTo>
                  <a:lnTo>
                    <a:pt x="22" y="43"/>
                  </a:lnTo>
                  <a:lnTo>
                    <a:pt x="22" y="46"/>
                  </a:lnTo>
                  <a:lnTo>
                    <a:pt x="22" y="44"/>
                  </a:lnTo>
                  <a:lnTo>
                    <a:pt x="23" y="46"/>
                  </a:lnTo>
                  <a:lnTo>
                    <a:pt x="23" y="57"/>
                  </a:lnTo>
                  <a:lnTo>
                    <a:pt x="23" y="48"/>
                  </a:lnTo>
                  <a:lnTo>
                    <a:pt x="25" y="58"/>
                  </a:lnTo>
                  <a:lnTo>
                    <a:pt x="25" y="63"/>
                  </a:lnTo>
                  <a:lnTo>
                    <a:pt x="26" y="58"/>
                  </a:lnTo>
                  <a:lnTo>
                    <a:pt x="26" y="72"/>
                  </a:lnTo>
                  <a:lnTo>
                    <a:pt x="27" y="71"/>
                  </a:lnTo>
                  <a:lnTo>
                    <a:pt x="27" y="78"/>
                  </a:lnTo>
                  <a:lnTo>
                    <a:pt x="27" y="68"/>
                  </a:lnTo>
                  <a:lnTo>
                    <a:pt x="27" y="75"/>
                  </a:lnTo>
                  <a:lnTo>
                    <a:pt x="29" y="77"/>
                  </a:lnTo>
                  <a:lnTo>
                    <a:pt x="29" y="68"/>
                  </a:lnTo>
                  <a:lnTo>
                    <a:pt x="30" y="70"/>
                  </a:lnTo>
                  <a:lnTo>
                    <a:pt x="30" y="58"/>
                  </a:lnTo>
                  <a:lnTo>
                    <a:pt x="31" y="54"/>
                  </a:lnTo>
                  <a:lnTo>
                    <a:pt x="31" y="56"/>
                  </a:lnTo>
                  <a:lnTo>
                    <a:pt x="31" y="54"/>
                  </a:lnTo>
                  <a:lnTo>
                    <a:pt x="33" y="44"/>
                  </a:lnTo>
                  <a:lnTo>
                    <a:pt x="33" y="46"/>
                  </a:lnTo>
                  <a:lnTo>
                    <a:pt x="33" y="44"/>
                  </a:lnTo>
                  <a:lnTo>
                    <a:pt x="34" y="44"/>
                  </a:lnTo>
                  <a:lnTo>
                    <a:pt x="34" y="28"/>
                  </a:lnTo>
                  <a:lnTo>
                    <a:pt x="34" y="35"/>
                  </a:lnTo>
                  <a:lnTo>
                    <a:pt x="35" y="25"/>
                  </a:lnTo>
                  <a:lnTo>
                    <a:pt x="35" y="18"/>
                  </a:lnTo>
                  <a:lnTo>
                    <a:pt x="37" y="14"/>
                  </a:lnTo>
                  <a:lnTo>
                    <a:pt x="37" y="19"/>
                  </a:lnTo>
                  <a:lnTo>
                    <a:pt x="37" y="5"/>
                  </a:lnTo>
                  <a:lnTo>
                    <a:pt x="38" y="6"/>
                  </a:lnTo>
                  <a:lnTo>
                    <a:pt x="38" y="12"/>
                  </a:lnTo>
                  <a:lnTo>
                    <a:pt x="38" y="10"/>
                  </a:lnTo>
                  <a:lnTo>
                    <a:pt x="39" y="12"/>
                  </a:lnTo>
                  <a:lnTo>
                    <a:pt x="39" y="18"/>
                  </a:lnTo>
                  <a:lnTo>
                    <a:pt x="39" y="14"/>
                  </a:lnTo>
                  <a:lnTo>
                    <a:pt x="41" y="17"/>
                  </a:lnTo>
                  <a:lnTo>
                    <a:pt x="41" y="33"/>
                  </a:lnTo>
                  <a:lnTo>
                    <a:pt x="42" y="42"/>
                  </a:lnTo>
                  <a:lnTo>
                    <a:pt x="42" y="48"/>
                  </a:lnTo>
                  <a:lnTo>
                    <a:pt x="43" y="47"/>
                  </a:lnTo>
                  <a:lnTo>
                    <a:pt x="43" y="44"/>
                  </a:lnTo>
                  <a:lnTo>
                    <a:pt x="43" y="49"/>
                  </a:lnTo>
                  <a:lnTo>
                    <a:pt x="45" y="46"/>
                  </a:lnTo>
                  <a:lnTo>
                    <a:pt x="45" y="39"/>
                  </a:lnTo>
                  <a:lnTo>
                    <a:pt x="46" y="30"/>
                  </a:lnTo>
                  <a:lnTo>
                    <a:pt x="46" y="27"/>
                  </a:lnTo>
                  <a:lnTo>
                    <a:pt x="47" y="17"/>
                  </a:lnTo>
                  <a:lnTo>
                    <a:pt x="47" y="19"/>
                  </a:lnTo>
                  <a:lnTo>
                    <a:pt x="47" y="8"/>
                  </a:lnTo>
                  <a:lnTo>
                    <a:pt x="49" y="5"/>
                  </a:lnTo>
                  <a:lnTo>
                    <a:pt x="49" y="9"/>
                  </a:lnTo>
                  <a:lnTo>
                    <a:pt x="50" y="0"/>
                  </a:lnTo>
                  <a:lnTo>
                    <a:pt x="50" y="9"/>
                  </a:lnTo>
                  <a:lnTo>
                    <a:pt x="50" y="6"/>
                  </a:lnTo>
                  <a:lnTo>
                    <a:pt x="53" y="15"/>
                  </a:lnTo>
                  <a:lnTo>
                    <a:pt x="53" y="25"/>
                  </a:lnTo>
                  <a:lnTo>
                    <a:pt x="54" y="32"/>
                  </a:lnTo>
                  <a:lnTo>
                    <a:pt x="54" y="38"/>
                  </a:lnTo>
                  <a:lnTo>
                    <a:pt x="55" y="47"/>
                  </a:lnTo>
                  <a:lnTo>
                    <a:pt x="55" y="49"/>
                  </a:lnTo>
                  <a:lnTo>
                    <a:pt x="57" y="49"/>
                  </a:lnTo>
                  <a:lnTo>
                    <a:pt x="57" y="54"/>
                  </a:lnTo>
                  <a:lnTo>
                    <a:pt x="57" y="49"/>
                  </a:lnTo>
                  <a:lnTo>
                    <a:pt x="58" y="57"/>
                  </a:lnTo>
                  <a:lnTo>
                    <a:pt x="58" y="49"/>
                  </a:lnTo>
                  <a:lnTo>
                    <a:pt x="59" y="62"/>
                  </a:lnTo>
                  <a:lnTo>
                    <a:pt x="59" y="58"/>
                  </a:lnTo>
                  <a:lnTo>
                    <a:pt x="59" y="63"/>
                  </a:lnTo>
                  <a:lnTo>
                    <a:pt x="60" y="67"/>
                  </a:lnTo>
                  <a:lnTo>
                    <a:pt x="62" y="67"/>
                  </a:lnTo>
                  <a:lnTo>
                    <a:pt x="62" y="65"/>
                  </a:lnTo>
                  <a:lnTo>
                    <a:pt x="63" y="63"/>
                  </a:lnTo>
                  <a:lnTo>
                    <a:pt x="63" y="57"/>
                  </a:lnTo>
                  <a:lnTo>
                    <a:pt x="63" y="58"/>
                  </a:lnTo>
                  <a:lnTo>
                    <a:pt x="64" y="47"/>
                  </a:lnTo>
                  <a:lnTo>
                    <a:pt x="64" y="54"/>
                  </a:lnTo>
                  <a:lnTo>
                    <a:pt x="64" y="52"/>
                  </a:lnTo>
                  <a:lnTo>
                    <a:pt x="66" y="48"/>
                  </a:lnTo>
                  <a:lnTo>
                    <a:pt x="66" y="51"/>
                  </a:lnTo>
                  <a:lnTo>
                    <a:pt x="66" y="43"/>
                  </a:lnTo>
                  <a:lnTo>
                    <a:pt x="67" y="51"/>
                  </a:lnTo>
                  <a:lnTo>
                    <a:pt x="67" y="46"/>
                  </a:lnTo>
                  <a:lnTo>
                    <a:pt x="68" y="53"/>
                  </a:lnTo>
                </a:path>
              </a:pathLst>
            </a:custGeom>
            <a:noFill/>
            <a:ln w="12700">
              <a:solidFill>
                <a:srgbClr val="FF0000"/>
              </a:solidFill>
              <a:prstDash val="solid"/>
              <a:round/>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46" name="Freeform 528"/>
            <p:cNvSpPr>
              <a:spLocks/>
            </p:cNvSpPr>
            <p:nvPr/>
          </p:nvSpPr>
          <p:spPr bwMode="auto">
            <a:xfrm>
              <a:off x="6383076" y="3076319"/>
              <a:ext cx="185955" cy="238249"/>
            </a:xfrm>
            <a:custGeom>
              <a:avLst/>
              <a:gdLst/>
              <a:ahLst/>
              <a:cxnLst>
                <a:cxn ang="0">
                  <a:pos x="0" y="64"/>
                </a:cxn>
                <a:cxn ang="0">
                  <a:pos x="2" y="52"/>
                </a:cxn>
                <a:cxn ang="0">
                  <a:pos x="4" y="44"/>
                </a:cxn>
                <a:cxn ang="0">
                  <a:pos x="6" y="50"/>
                </a:cxn>
                <a:cxn ang="0">
                  <a:pos x="7" y="58"/>
                </a:cxn>
                <a:cxn ang="0">
                  <a:pos x="10" y="60"/>
                </a:cxn>
                <a:cxn ang="0">
                  <a:pos x="11" y="49"/>
                </a:cxn>
                <a:cxn ang="0">
                  <a:pos x="12" y="25"/>
                </a:cxn>
                <a:cxn ang="0">
                  <a:pos x="14" y="30"/>
                </a:cxn>
                <a:cxn ang="0">
                  <a:pos x="15" y="28"/>
                </a:cxn>
                <a:cxn ang="0">
                  <a:pos x="16" y="31"/>
                </a:cxn>
                <a:cxn ang="0">
                  <a:pos x="18" y="33"/>
                </a:cxn>
                <a:cxn ang="0">
                  <a:pos x="19" y="28"/>
                </a:cxn>
                <a:cxn ang="0">
                  <a:pos x="22" y="49"/>
                </a:cxn>
                <a:cxn ang="0">
                  <a:pos x="23" y="74"/>
                </a:cxn>
                <a:cxn ang="0">
                  <a:pos x="24" y="74"/>
                </a:cxn>
                <a:cxn ang="0">
                  <a:pos x="27" y="73"/>
                </a:cxn>
                <a:cxn ang="0">
                  <a:pos x="28" y="69"/>
                </a:cxn>
                <a:cxn ang="0">
                  <a:pos x="29" y="62"/>
                </a:cxn>
                <a:cxn ang="0">
                  <a:pos x="31" y="40"/>
                </a:cxn>
                <a:cxn ang="0">
                  <a:pos x="32" y="65"/>
                </a:cxn>
                <a:cxn ang="0">
                  <a:pos x="35" y="73"/>
                </a:cxn>
                <a:cxn ang="0">
                  <a:pos x="36" y="60"/>
                </a:cxn>
                <a:cxn ang="0">
                  <a:pos x="36" y="57"/>
                </a:cxn>
                <a:cxn ang="0">
                  <a:pos x="37" y="41"/>
                </a:cxn>
                <a:cxn ang="0">
                  <a:pos x="39" y="64"/>
                </a:cxn>
                <a:cxn ang="0">
                  <a:pos x="40" y="76"/>
                </a:cxn>
                <a:cxn ang="0">
                  <a:pos x="43" y="70"/>
                </a:cxn>
                <a:cxn ang="0">
                  <a:pos x="44" y="44"/>
                </a:cxn>
                <a:cxn ang="0">
                  <a:pos x="45" y="45"/>
                </a:cxn>
                <a:cxn ang="0">
                  <a:pos x="47" y="39"/>
                </a:cxn>
                <a:cxn ang="0">
                  <a:pos x="48" y="48"/>
                </a:cxn>
                <a:cxn ang="0">
                  <a:pos x="49" y="49"/>
                </a:cxn>
                <a:cxn ang="0">
                  <a:pos x="51" y="49"/>
                </a:cxn>
                <a:cxn ang="0">
                  <a:pos x="52" y="49"/>
                </a:cxn>
                <a:cxn ang="0">
                  <a:pos x="53" y="69"/>
                </a:cxn>
                <a:cxn ang="0">
                  <a:pos x="56" y="72"/>
                </a:cxn>
                <a:cxn ang="0">
                  <a:pos x="57" y="67"/>
                </a:cxn>
                <a:cxn ang="0">
                  <a:pos x="59" y="58"/>
                </a:cxn>
                <a:cxn ang="0">
                  <a:pos x="61" y="48"/>
                </a:cxn>
                <a:cxn ang="0">
                  <a:pos x="62" y="29"/>
                </a:cxn>
                <a:cxn ang="0">
                  <a:pos x="64" y="7"/>
                </a:cxn>
              </a:cxnLst>
              <a:rect l="0" t="0" r="r" b="b"/>
              <a:pathLst>
                <a:path w="65" h="81">
                  <a:moveTo>
                    <a:pt x="0" y="64"/>
                  </a:moveTo>
                  <a:lnTo>
                    <a:pt x="0" y="60"/>
                  </a:lnTo>
                  <a:lnTo>
                    <a:pt x="0" y="64"/>
                  </a:lnTo>
                  <a:lnTo>
                    <a:pt x="2" y="55"/>
                  </a:lnTo>
                  <a:lnTo>
                    <a:pt x="2" y="57"/>
                  </a:lnTo>
                  <a:lnTo>
                    <a:pt x="2" y="52"/>
                  </a:lnTo>
                  <a:lnTo>
                    <a:pt x="3" y="53"/>
                  </a:lnTo>
                  <a:lnTo>
                    <a:pt x="3" y="43"/>
                  </a:lnTo>
                  <a:lnTo>
                    <a:pt x="4" y="44"/>
                  </a:lnTo>
                  <a:lnTo>
                    <a:pt x="4" y="43"/>
                  </a:lnTo>
                  <a:lnTo>
                    <a:pt x="6" y="39"/>
                  </a:lnTo>
                  <a:lnTo>
                    <a:pt x="6" y="50"/>
                  </a:lnTo>
                  <a:lnTo>
                    <a:pt x="6" y="48"/>
                  </a:lnTo>
                  <a:lnTo>
                    <a:pt x="7" y="53"/>
                  </a:lnTo>
                  <a:lnTo>
                    <a:pt x="7" y="58"/>
                  </a:lnTo>
                  <a:lnTo>
                    <a:pt x="8" y="53"/>
                  </a:lnTo>
                  <a:lnTo>
                    <a:pt x="8" y="64"/>
                  </a:lnTo>
                  <a:lnTo>
                    <a:pt x="10" y="60"/>
                  </a:lnTo>
                  <a:lnTo>
                    <a:pt x="10" y="62"/>
                  </a:lnTo>
                  <a:lnTo>
                    <a:pt x="10" y="48"/>
                  </a:lnTo>
                  <a:lnTo>
                    <a:pt x="11" y="49"/>
                  </a:lnTo>
                  <a:lnTo>
                    <a:pt x="11" y="39"/>
                  </a:lnTo>
                  <a:lnTo>
                    <a:pt x="12" y="38"/>
                  </a:lnTo>
                  <a:lnTo>
                    <a:pt x="12" y="25"/>
                  </a:lnTo>
                  <a:lnTo>
                    <a:pt x="14" y="24"/>
                  </a:lnTo>
                  <a:lnTo>
                    <a:pt x="14" y="20"/>
                  </a:lnTo>
                  <a:lnTo>
                    <a:pt x="14" y="30"/>
                  </a:lnTo>
                  <a:lnTo>
                    <a:pt x="15" y="28"/>
                  </a:lnTo>
                  <a:lnTo>
                    <a:pt x="15" y="26"/>
                  </a:lnTo>
                  <a:lnTo>
                    <a:pt x="15" y="28"/>
                  </a:lnTo>
                  <a:lnTo>
                    <a:pt x="16" y="29"/>
                  </a:lnTo>
                  <a:lnTo>
                    <a:pt x="16" y="33"/>
                  </a:lnTo>
                  <a:lnTo>
                    <a:pt x="16" y="31"/>
                  </a:lnTo>
                  <a:lnTo>
                    <a:pt x="18" y="30"/>
                  </a:lnTo>
                  <a:lnTo>
                    <a:pt x="18" y="25"/>
                  </a:lnTo>
                  <a:lnTo>
                    <a:pt x="18" y="33"/>
                  </a:lnTo>
                  <a:lnTo>
                    <a:pt x="19" y="25"/>
                  </a:lnTo>
                  <a:lnTo>
                    <a:pt x="19" y="30"/>
                  </a:lnTo>
                  <a:lnTo>
                    <a:pt x="19" y="28"/>
                  </a:lnTo>
                  <a:lnTo>
                    <a:pt x="20" y="36"/>
                  </a:lnTo>
                  <a:lnTo>
                    <a:pt x="20" y="41"/>
                  </a:lnTo>
                  <a:lnTo>
                    <a:pt x="22" y="49"/>
                  </a:lnTo>
                  <a:lnTo>
                    <a:pt x="22" y="55"/>
                  </a:lnTo>
                  <a:lnTo>
                    <a:pt x="23" y="65"/>
                  </a:lnTo>
                  <a:lnTo>
                    <a:pt x="23" y="74"/>
                  </a:lnTo>
                  <a:lnTo>
                    <a:pt x="24" y="74"/>
                  </a:lnTo>
                  <a:lnTo>
                    <a:pt x="24" y="72"/>
                  </a:lnTo>
                  <a:lnTo>
                    <a:pt x="24" y="74"/>
                  </a:lnTo>
                  <a:lnTo>
                    <a:pt x="26" y="76"/>
                  </a:lnTo>
                  <a:lnTo>
                    <a:pt x="26" y="68"/>
                  </a:lnTo>
                  <a:lnTo>
                    <a:pt x="27" y="73"/>
                  </a:lnTo>
                  <a:lnTo>
                    <a:pt x="27" y="67"/>
                  </a:lnTo>
                  <a:lnTo>
                    <a:pt x="27" y="69"/>
                  </a:lnTo>
                  <a:lnTo>
                    <a:pt x="28" y="69"/>
                  </a:lnTo>
                  <a:lnTo>
                    <a:pt x="28" y="72"/>
                  </a:lnTo>
                  <a:lnTo>
                    <a:pt x="28" y="62"/>
                  </a:lnTo>
                  <a:lnTo>
                    <a:pt x="29" y="62"/>
                  </a:lnTo>
                  <a:lnTo>
                    <a:pt x="29" y="44"/>
                  </a:lnTo>
                  <a:lnTo>
                    <a:pt x="31" y="41"/>
                  </a:lnTo>
                  <a:lnTo>
                    <a:pt x="31" y="40"/>
                  </a:lnTo>
                  <a:lnTo>
                    <a:pt x="31" y="48"/>
                  </a:lnTo>
                  <a:lnTo>
                    <a:pt x="32" y="46"/>
                  </a:lnTo>
                  <a:lnTo>
                    <a:pt x="32" y="65"/>
                  </a:lnTo>
                  <a:lnTo>
                    <a:pt x="33" y="67"/>
                  </a:lnTo>
                  <a:lnTo>
                    <a:pt x="33" y="72"/>
                  </a:lnTo>
                  <a:lnTo>
                    <a:pt x="35" y="73"/>
                  </a:lnTo>
                  <a:lnTo>
                    <a:pt x="35" y="76"/>
                  </a:lnTo>
                  <a:lnTo>
                    <a:pt x="35" y="65"/>
                  </a:lnTo>
                  <a:lnTo>
                    <a:pt x="36" y="60"/>
                  </a:lnTo>
                  <a:lnTo>
                    <a:pt x="36" y="62"/>
                  </a:lnTo>
                  <a:lnTo>
                    <a:pt x="36" y="52"/>
                  </a:lnTo>
                  <a:lnTo>
                    <a:pt x="36" y="57"/>
                  </a:lnTo>
                  <a:lnTo>
                    <a:pt x="37" y="45"/>
                  </a:lnTo>
                  <a:lnTo>
                    <a:pt x="37" y="48"/>
                  </a:lnTo>
                  <a:lnTo>
                    <a:pt x="37" y="41"/>
                  </a:lnTo>
                  <a:lnTo>
                    <a:pt x="39" y="53"/>
                  </a:lnTo>
                  <a:lnTo>
                    <a:pt x="39" y="49"/>
                  </a:lnTo>
                  <a:lnTo>
                    <a:pt x="39" y="64"/>
                  </a:lnTo>
                  <a:lnTo>
                    <a:pt x="40" y="68"/>
                  </a:lnTo>
                  <a:lnTo>
                    <a:pt x="40" y="65"/>
                  </a:lnTo>
                  <a:lnTo>
                    <a:pt x="40" y="76"/>
                  </a:lnTo>
                  <a:lnTo>
                    <a:pt x="41" y="81"/>
                  </a:lnTo>
                  <a:lnTo>
                    <a:pt x="41" y="70"/>
                  </a:lnTo>
                  <a:lnTo>
                    <a:pt x="43" y="70"/>
                  </a:lnTo>
                  <a:lnTo>
                    <a:pt x="43" y="57"/>
                  </a:lnTo>
                  <a:lnTo>
                    <a:pt x="44" y="52"/>
                  </a:lnTo>
                  <a:lnTo>
                    <a:pt x="44" y="44"/>
                  </a:lnTo>
                  <a:lnTo>
                    <a:pt x="44" y="45"/>
                  </a:lnTo>
                  <a:lnTo>
                    <a:pt x="45" y="41"/>
                  </a:lnTo>
                  <a:lnTo>
                    <a:pt x="45" y="45"/>
                  </a:lnTo>
                  <a:lnTo>
                    <a:pt x="45" y="35"/>
                  </a:lnTo>
                  <a:lnTo>
                    <a:pt x="47" y="34"/>
                  </a:lnTo>
                  <a:lnTo>
                    <a:pt x="47" y="39"/>
                  </a:lnTo>
                  <a:lnTo>
                    <a:pt x="47" y="35"/>
                  </a:lnTo>
                  <a:lnTo>
                    <a:pt x="48" y="41"/>
                  </a:lnTo>
                  <a:lnTo>
                    <a:pt x="48" y="48"/>
                  </a:lnTo>
                  <a:lnTo>
                    <a:pt x="48" y="45"/>
                  </a:lnTo>
                  <a:lnTo>
                    <a:pt x="49" y="46"/>
                  </a:lnTo>
                  <a:lnTo>
                    <a:pt x="49" y="49"/>
                  </a:lnTo>
                  <a:lnTo>
                    <a:pt x="49" y="45"/>
                  </a:lnTo>
                  <a:lnTo>
                    <a:pt x="51" y="46"/>
                  </a:lnTo>
                  <a:lnTo>
                    <a:pt x="51" y="49"/>
                  </a:lnTo>
                  <a:lnTo>
                    <a:pt x="51" y="44"/>
                  </a:lnTo>
                  <a:lnTo>
                    <a:pt x="52" y="50"/>
                  </a:lnTo>
                  <a:lnTo>
                    <a:pt x="52" y="49"/>
                  </a:lnTo>
                  <a:lnTo>
                    <a:pt x="52" y="53"/>
                  </a:lnTo>
                  <a:lnTo>
                    <a:pt x="53" y="53"/>
                  </a:lnTo>
                  <a:lnTo>
                    <a:pt x="53" y="69"/>
                  </a:lnTo>
                  <a:lnTo>
                    <a:pt x="55" y="67"/>
                  </a:lnTo>
                  <a:lnTo>
                    <a:pt x="55" y="70"/>
                  </a:lnTo>
                  <a:lnTo>
                    <a:pt x="56" y="72"/>
                  </a:lnTo>
                  <a:lnTo>
                    <a:pt x="56" y="67"/>
                  </a:lnTo>
                  <a:lnTo>
                    <a:pt x="57" y="68"/>
                  </a:lnTo>
                  <a:lnTo>
                    <a:pt x="57" y="67"/>
                  </a:lnTo>
                  <a:lnTo>
                    <a:pt x="59" y="62"/>
                  </a:lnTo>
                  <a:lnTo>
                    <a:pt x="59" y="67"/>
                  </a:lnTo>
                  <a:lnTo>
                    <a:pt x="59" y="58"/>
                  </a:lnTo>
                  <a:lnTo>
                    <a:pt x="60" y="62"/>
                  </a:lnTo>
                  <a:lnTo>
                    <a:pt x="60" y="48"/>
                  </a:lnTo>
                  <a:lnTo>
                    <a:pt x="61" y="48"/>
                  </a:lnTo>
                  <a:lnTo>
                    <a:pt x="61" y="36"/>
                  </a:lnTo>
                  <a:lnTo>
                    <a:pt x="62" y="28"/>
                  </a:lnTo>
                  <a:lnTo>
                    <a:pt x="62" y="29"/>
                  </a:lnTo>
                  <a:lnTo>
                    <a:pt x="62" y="17"/>
                  </a:lnTo>
                  <a:lnTo>
                    <a:pt x="62" y="19"/>
                  </a:lnTo>
                  <a:lnTo>
                    <a:pt x="64" y="7"/>
                  </a:lnTo>
                  <a:lnTo>
                    <a:pt x="64" y="0"/>
                  </a:lnTo>
                  <a:lnTo>
                    <a:pt x="65" y="5"/>
                  </a:lnTo>
                </a:path>
              </a:pathLst>
            </a:custGeom>
            <a:noFill/>
            <a:ln w="12700">
              <a:solidFill>
                <a:srgbClr val="FF0000"/>
              </a:solidFill>
              <a:prstDash val="solid"/>
              <a:round/>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47" name="Freeform 529"/>
            <p:cNvSpPr>
              <a:spLocks/>
            </p:cNvSpPr>
            <p:nvPr/>
          </p:nvSpPr>
          <p:spPr bwMode="auto">
            <a:xfrm>
              <a:off x="6569030" y="3064697"/>
              <a:ext cx="197577" cy="290549"/>
            </a:xfrm>
            <a:custGeom>
              <a:avLst/>
              <a:gdLst/>
              <a:ahLst/>
              <a:cxnLst>
                <a:cxn ang="0">
                  <a:pos x="0" y="4"/>
                </a:cxn>
                <a:cxn ang="0">
                  <a:pos x="3" y="18"/>
                </a:cxn>
                <a:cxn ang="0">
                  <a:pos x="4" y="19"/>
                </a:cxn>
                <a:cxn ang="0">
                  <a:pos x="5" y="43"/>
                </a:cxn>
                <a:cxn ang="0">
                  <a:pos x="8" y="49"/>
                </a:cxn>
                <a:cxn ang="0">
                  <a:pos x="8" y="53"/>
                </a:cxn>
                <a:cxn ang="0">
                  <a:pos x="11" y="60"/>
                </a:cxn>
                <a:cxn ang="0">
                  <a:pos x="12" y="51"/>
                </a:cxn>
                <a:cxn ang="0">
                  <a:pos x="13" y="47"/>
                </a:cxn>
                <a:cxn ang="0">
                  <a:pos x="15" y="52"/>
                </a:cxn>
                <a:cxn ang="0">
                  <a:pos x="16" y="61"/>
                </a:cxn>
                <a:cxn ang="0">
                  <a:pos x="19" y="49"/>
                </a:cxn>
                <a:cxn ang="0">
                  <a:pos x="20" y="31"/>
                </a:cxn>
                <a:cxn ang="0">
                  <a:pos x="21" y="38"/>
                </a:cxn>
                <a:cxn ang="0">
                  <a:pos x="23" y="27"/>
                </a:cxn>
                <a:cxn ang="0">
                  <a:pos x="24" y="10"/>
                </a:cxn>
                <a:cxn ang="0">
                  <a:pos x="27" y="14"/>
                </a:cxn>
                <a:cxn ang="0">
                  <a:pos x="28" y="13"/>
                </a:cxn>
                <a:cxn ang="0">
                  <a:pos x="29" y="48"/>
                </a:cxn>
                <a:cxn ang="0">
                  <a:pos x="31" y="55"/>
                </a:cxn>
                <a:cxn ang="0">
                  <a:pos x="32" y="57"/>
                </a:cxn>
                <a:cxn ang="0">
                  <a:pos x="33" y="56"/>
                </a:cxn>
                <a:cxn ang="0">
                  <a:pos x="34" y="60"/>
                </a:cxn>
                <a:cxn ang="0">
                  <a:pos x="36" y="71"/>
                </a:cxn>
                <a:cxn ang="0">
                  <a:pos x="38" y="82"/>
                </a:cxn>
                <a:cxn ang="0">
                  <a:pos x="40" y="95"/>
                </a:cxn>
                <a:cxn ang="0">
                  <a:pos x="41" y="73"/>
                </a:cxn>
                <a:cxn ang="0">
                  <a:pos x="44" y="55"/>
                </a:cxn>
                <a:cxn ang="0">
                  <a:pos x="45" y="44"/>
                </a:cxn>
                <a:cxn ang="0">
                  <a:pos x="46" y="34"/>
                </a:cxn>
                <a:cxn ang="0">
                  <a:pos x="48" y="24"/>
                </a:cxn>
                <a:cxn ang="0">
                  <a:pos x="49" y="28"/>
                </a:cxn>
                <a:cxn ang="0">
                  <a:pos x="50" y="32"/>
                </a:cxn>
                <a:cxn ang="0">
                  <a:pos x="53" y="36"/>
                </a:cxn>
                <a:cxn ang="0">
                  <a:pos x="54" y="27"/>
                </a:cxn>
                <a:cxn ang="0">
                  <a:pos x="57" y="28"/>
                </a:cxn>
                <a:cxn ang="0">
                  <a:pos x="58" y="31"/>
                </a:cxn>
                <a:cxn ang="0">
                  <a:pos x="60" y="42"/>
                </a:cxn>
                <a:cxn ang="0">
                  <a:pos x="62" y="67"/>
                </a:cxn>
                <a:cxn ang="0">
                  <a:pos x="64" y="85"/>
                </a:cxn>
                <a:cxn ang="0">
                  <a:pos x="65" y="94"/>
                </a:cxn>
                <a:cxn ang="0">
                  <a:pos x="66" y="91"/>
                </a:cxn>
              </a:cxnLst>
              <a:rect l="0" t="0" r="r" b="b"/>
              <a:pathLst>
                <a:path w="68" h="99">
                  <a:moveTo>
                    <a:pt x="0" y="8"/>
                  </a:moveTo>
                  <a:lnTo>
                    <a:pt x="0" y="0"/>
                  </a:lnTo>
                  <a:lnTo>
                    <a:pt x="0" y="4"/>
                  </a:lnTo>
                  <a:lnTo>
                    <a:pt x="1" y="5"/>
                  </a:lnTo>
                  <a:lnTo>
                    <a:pt x="1" y="14"/>
                  </a:lnTo>
                  <a:lnTo>
                    <a:pt x="3" y="18"/>
                  </a:lnTo>
                  <a:lnTo>
                    <a:pt x="3" y="20"/>
                  </a:lnTo>
                  <a:lnTo>
                    <a:pt x="3" y="18"/>
                  </a:lnTo>
                  <a:lnTo>
                    <a:pt x="4" y="19"/>
                  </a:lnTo>
                  <a:lnTo>
                    <a:pt x="4" y="31"/>
                  </a:lnTo>
                  <a:lnTo>
                    <a:pt x="5" y="34"/>
                  </a:lnTo>
                  <a:lnTo>
                    <a:pt x="5" y="43"/>
                  </a:lnTo>
                  <a:lnTo>
                    <a:pt x="7" y="38"/>
                  </a:lnTo>
                  <a:lnTo>
                    <a:pt x="7" y="44"/>
                  </a:lnTo>
                  <a:lnTo>
                    <a:pt x="8" y="49"/>
                  </a:lnTo>
                  <a:lnTo>
                    <a:pt x="8" y="56"/>
                  </a:lnTo>
                  <a:lnTo>
                    <a:pt x="8" y="44"/>
                  </a:lnTo>
                  <a:lnTo>
                    <a:pt x="8" y="53"/>
                  </a:lnTo>
                  <a:lnTo>
                    <a:pt x="9" y="56"/>
                  </a:lnTo>
                  <a:lnTo>
                    <a:pt x="9" y="68"/>
                  </a:lnTo>
                  <a:lnTo>
                    <a:pt x="11" y="60"/>
                  </a:lnTo>
                  <a:lnTo>
                    <a:pt x="11" y="62"/>
                  </a:lnTo>
                  <a:lnTo>
                    <a:pt x="11" y="61"/>
                  </a:lnTo>
                  <a:lnTo>
                    <a:pt x="12" y="51"/>
                  </a:lnTo>
                  <a:lnTo>
                    <a:pt x="12" y="53"/>
                  </a:lnTo>
                  <a:lnTo>
                    <a:pt x="13" y="55"/>
                  </a:lnTo>
                  <a:lnTo>
                    <a:pt x="13" y="47"/>
                  </a:lnTo>
                  <a:lnTo>
                    <a:pt x="13" y="49"/>
                  </a:lnTo>
                  <a:lnTo>
                    <a:pt x="15" y="51"/>
                  </a:lnTo>
                  <a:lnTo>
                    <a:pt x="15" y="52"/>
                  </a:lnTo>
                  <a:lnTo>
                    <a:pt x="15" y="49"/>
                  </a:lnTo>
                  <a:lnTo>
                    <a:pt x="16" y="56"/>
                  </a:lnTo>
                  <a:lnTo>
                    <a:pt x="16" y="61"/>
                  </a:lnTo>
                  <a:lnTo>
                    <a:pt x="17" y="58"/>
                  </a:lnTo>
                  <a:lnTo>
                    <a:pt x="17" y="49"/>
                  </a:lnTo>
                  <a:lnTo>
                    <a:pt x="19" y="49"/>
                  </a:lnTo>
                  <a:lnTo>
                    <a:pt x="19" y="46"/>
                  </a:lnTo>
                  <a:lnTo>
                    <a:pt x="20" y="47"/>
                  </a:lnTo>
                  <a:lnTo>
                    <a:pt x="20" y="31"/>
                  </a:lnTo>
                  <a:lnTo>
                    <a:pt x="20" y="41"/>
                  </a:lnTo>
                  <a:lnTo>
                    <a:pt x="21" y="39"/>
                  </a:lnTo>
                  <a:lnTo>
                    <a:pt x="21" y="38"/>
                  </a:lnTo>
                  <a:lnTo>
                    <a:pt x="21" y="39"/>
                  </a:lnTo>
                  <a:lnTo>
                    <a:pt x="23" y="36"/>
                  </a:lnTo>
                  <a:lnTo>
                    <a:pt x="23" y="27"/>
                  </a:lnTo>
                  <a:lnTo>
                    <a:pt x="24" y="26"/>
                  </a:lnTo>
                  <a:lnTo>
                    <a:pt x="24" y="27"/>
                  </a:lnTo>
                  <a:lnTo>
                    <a:pt x="24" y="10"/>
                  </a:lnTo>
                  <a:lnTo>
                    <a:pt x="25" y="4"/>
                  </a:lnTo>
                  <a:lnTo>
                    <a:pt x="25" y="12"/>
                  </a:lnTo>
                  <a:lnTo>
                    <a:pt x="27" y="14"/>
                  </a:lnTo>
                  <a:lnTo>
                    <a:pt x="27" y="10"/>
                  </a:lnTo>
                  <a:lnTo>
                    <a:pt x="27" y="12"/>
                  </a:lnTo>
                  <a:lnTo>
                    <a:pt x="28" y="13"/>
                  </a:lnTo>
                  <a:lnTo>
                    <a:pt x="28" y="31"/>
                  </a:lnTo>
                  <a:lnTo>
                    <a:pt x="29" y="37"/>
                  </a:lnTo>
                  <a:lnTo>
                    <a:pt x="29" y="48"/>
                  </a:lnTo>
                  <a:lnTo>
                    <a:pt x="31" y="55"/>
                  </a:lnTo>
                  <a:lnTo>
                    <a:pt x="31" y="60"/>
                  </a:lnTo>
                  <a:lnTo>
                    <a:pt x="31" y="55"/>
                  </a:lnTo>
                  <a:lnTo>
                    <a:pt x="32" y="58"/>
                  </a:lnTo>
                  <a:lnTo>
                    <a:pt x="32" y="52"/>
                  </a:lnTo>
                  <a:lnTo>
                    <a:pt x="32" y="57"/>
                  </a:lnTo>
                  <a:lnTo>
                    <a:pt x="33" y="52"/>
                  </a:lnTo>
                  <a:lnTo>
                    <a:pt x="33" y="48"/>
                  </a:lnTo>
                  <a:lnTo>
                    <a:pt x="33" y="56"/>
                  </a:lnTo>
                  <a:lnTo>
                    <a:pt x="34" y="55"/>
                  </a:lnTo>
                  <a:lnTo>
                    <a:pt x="34" y="61"/>
                  </a:lnTo>
                  <a:lnTo>
                    <a:pt x="34" y="60"/>
                  </a:lnTo>
                  <a:lnTo>
                    <a:pt x="36" y="61"/>
                  </a:lnTo>
                  <a:lnTo>
                    <a:pt x="36" y="58"/>
                  </a:lnTo>
                  <a:lnTo>
                    <a:pt x="36" y="71"/>
                  </a:lnTo>
                  <a:lnTo>
                    <a:pt x="37" y="67"/>
                  </a:lnTo>
                  <a:lnTo>
                    <a:pt x="37" y="82"/>
                  </a:lnTo>
                  <a:lnTo>
                    <a:pt x="38" y="82"/>
                  </a:lnTo>
                  <a:lnTo>
                    <a:pt x="38" y="92"/>
                  </a:lnTo>
                  <a:lnTo>
                    <a:pt x="38" y="90"/>
                  </a:lnTo>
                  <a:lnTo>
                    <a:pt x="40" y="95"/>
                  </a:lnTo>
                  <a:lnTo>
                    <a:pt x="40" y="99"/>
                  </a:lnTo>
                  <a:lnTo>
                    <a:pt x="41" y="90"/>
                  </a:lnTo>
                  <a:lnTo>
                    <a:pt x="41" y="73"/>
                  </a:lnTo>
                  <a:lnTo>
                    <a:pt x="42" y="67"/>
                  </a:lnTo>
                  <a:lnTo>
                    <a:pt x="42" y="55"/>
                  </a:lnTo>
                  <a:lnTo>
                    <a:pt x="44" y="55"/>
                  </a:lnTo>
                  <a:lnTo>
                    <a:pt x="44" y="44"/>
                  </a:lnTo>
                  <a:lnTo>
                    <a:pt x="45" y="41"/>
                  </a:lnTo>
                  <a:lnTo>
                    <a:pt x="45" y="44"/>
                  </a:lnTo>
                  <a:lnTo>
                    <a:pt x="45" y="39"/>
                  </a:lnTo>
                  <a:lnTo>
                    <a:pt x="46" y="38"/>
                  </a:lnTo>
                  <a:lnTo>
                    <a:pt x="46" y="34"/>
                  </a:lnTo>
                  <a:lnTo>
                    <a:pt x="48" y="32"/>
                  </a:lnTo>
                  <a:lnTo>
                    <a:pt x="48" y="33"/>
                  </a:lnTo>
                  <a:lnTo>
                    <a:pt x="48" y="24"/>
                  </a:lnTo>
                  <a:lnTo>
                    <a:pt x="49" y="28"/>
                  </a:lnTo>
                  <a:lnTo>
                    <a:pt x="49" y="24"/>
                  </a:lnTo>
                  <a:lnTo>
                    <a:pt x="49" y="28"/>
                  </a:lnTo>
                  <a:lnTo>
                    <a:pt x="50" y="33"/>
                  </a:lnTo>
                  <a:lnTo>
                    <a:pt x="50" y="29"/>
                  </a:lnTo>
                  <a:lnTo>
                    <a:pt x="50" y="32"/>
                  </a:lnTo>
                  <a:lnTo>
                    <a:pt x="52" y="29"/>
                  </a:lnTo>
                  <a:lnTo>
                    <a:pt x="52" y="33"/>
                  </a:lnTo>
                  <a:lnTo>
                    <a:pt x="53" y="36"/>
                  </a:lnTo>
                  <a:lnTo>
                    <a:pt x="53" y="33"/>
                  </a:lnTo>
                  <a:lnTo>
                    <a:pt x="54" y="36"/>
                  </a:lnTo>
                  <a:lnTo>
                    <a:pt x="54" y="27"/>
                  </a:lnTo>
                  <a:lnTo>
                    <a:pt x="56" y="23"/>
                  </a:lnTo>
                  <a:lnTo>
                    <a:pt x="56" y="28"/>
                  </a:lnTo>
                  <a:lnTo>
                    <a:pt x="57" y="28"/>
                  </a:lnTo>
                  <a:lnTo>
                    <a:pt x="57" y="23"/>
                  </a:lnTo>
                  <a:lnTo>
                    <a:pt x="58" y="32"/>
                  </a:lnTo>
                  <a:lnTo>
                    <a:pt x="58" y="31"/>
                  </a:lnTo>
                  <a:lnTo>
                    <a:pt x="58" y="43"/>
                  </a:lnTo>
                  <a:lnTo>
                    <a:pt x="60" y="38"/>
                  </a:lnTo>
                  <a:lnTo>
                    <a:pt x="60" y="42"/>
                  </a:lnTo>
                  <a:lnTo>
                    <a:pt x="61" y="44"/>
                  </a:lnTo>
                  <a:lnTo>
                    <a:pt x="61" y="62"/>
                  </a:lnTo>
                  <a:lnTo>
                    <a:pt x="62" y="67"/>
                  </a:lnTo>
                  <a:lnTo>
                    <a:pt x="62" y="76"/>
                  </a:lnTo>
                  <a:lnTo>
                    <a:pt x="64" y="82"/>
                  </a:lnTo>
                  <a:lnTo>
                    <a:pt x="64" y="85"/>
                  </a:lnTo>
                  <a:lnTo>
                    <a:pt x="64" y="81"/>
                  </a:lnTo>
                  <a:lnTo>
                    <a:pt x="65" y="85"/>
                  </a:lnTo>
                  <a:lnTo>
                    <a:pt x="65" y="94"/>
                  </a:lnTo>
                  <a:lnTo>
                    <a:pt x="66" y="95"/>
                  </a:lnTo>
                  <a:lnTo>
                    <a:pt x="66" y="90"/>
                  </a:lnTo>
                  <a:lnTo>
                    <a:pt x="66" y="91"/>
                  </a:lnTo>
                  <a:lnTo>
                    <a:pt x="68" y="84"/>
                  </a:lnTo>
                  <a:lnTo>
                    <a:pt x="68" y="76"/>
                  </a:lnTo>
                </a:path>
              </a:pathLst>
            </a:custGeom>
            <a:noFill/>
            <a:ln w="12700">
              <a:solidFill>
                <a:srgbClr val="FF0000"/>
              </a:solidFill>
              <a:prstDash val="solid"/>
              <a:round/>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48" name="Freeform 530"/>
            <p:cNvSpPr>
              <a:spLocks/>
            </p:cNvSpPr>
            <p:nvPr/>
          </p:nvSpPr>
          <p:spPr bwMode="auto">
            <a:xfrm>
              <a:off x="6766607" y="3116994"/>
              <a:ext cx="92977" cy="215008"/>
            </a:xfrm>
            <a:custGeom>
              <a:avLst/>
              <a:gdLst/>
              <a:ahLst/>
              <a:cxnLst>
                <a:cxn ang="0">
                  <a:pos x="1" y="56"/>
                </a:cxn>
                <a:cxn ang="0">
                  <a:pos x="2" y="46"/>
                </a:cxn>
                <a:cxn ang="0">
                  <a:pos x="2" y="46"/>
                </a:cxn>
                <a:cxn ang="0">
                  <a:pos x="3" y="40"/>
                </a:cxn>
                <a:cxn ang="0">
                  <a:pos x="3" y="39"/>
                </a:cxn>
                <a:cxn ang="0">
                  <a:pos x="5" y="41"/>
                </a:cxn>
                <a:cxn ang="0">
                  <a:pos x="6" y="40"/>
                </a:cxn>
                <a:cxn ang="0">
                  <a:pos x="6" y="40"/>
                </a:cxn>
                <a:cxn ang="0">
                  <a:pos x="7" y="30"/>
                </a:cxn>
                <a:cxn ang="0">
                  <a:pos x="9" y="36"/>
                </a:cxn>
                <a:cxn ang="0">
                  <a:pos x="10" y="26"/>
                </a:cxn>
                <a:cxn ang="0">
                  <a:pos x="10" y="22"/>
                </a:cxn>
                <a:cxn ang="0">
                  <a:pos x="11" y="25"/>
                </a:cxn>
                <a:cxn ang="0">
                  <a:pos x="13" y="21"/>
                </a:cxn>
                <a:cxn ang="0">
                  <a:pos x="14" y="35"/>
                </a:cxn>
                <a:cxn ang="0">
                  <a:pos x="15" y="43"/>
                </a:cxn>
                <a:cxn ang="0">
                  <a:pos x="15" y="43"/>
                </a:cxn>
                <a:cxn ang="0">
                  <a:pos x="17" y="46"/>
                </a:cxn>
                <a:cxn ang="0">
                  <a:pos x="18" y="64"/>
                </a:cxn>
                <a:cxn ang="0">
                  <a:pos x="19" y="73"/>
                </a:cxn>
                <a:cxn ang="0">
                  <a:pos x="21" y="63"/>
                </a:cxn>
                <a:cxn ang="0">
                  <a:pos x="22" y="58"/>
                </a:cxn>
                <a:cxn ang="0">
                  <a:pos x="23" y="40"/>
                </a:cxn>
                <a:cxn ang="0">
                  <a:pos x="25" y="26"/>
                </a:cxn>
                <a:cxn ang="0">
                  <a:pos x="25" y="26"/>
                </a:cxn>
                <a:cxn ang="0">
                  <a:pos x="26" y="5"/>
                </a:cxn>
                <a:cxn ang="0">
                  <a:pos x="27" y="1"/>
                </a:cxn>
                <a:cxn ang="0">
                  <a:pos x="29" y="0"/>
                </a:cxn>
                <a:cxn ang="0">
                  <a:pos x="30" y="17"/>
                </a:cxn>
                <a:cxn ang="0">
                  <a:pos x="31" y="35"/>
                </a:cxn>
                <a:cxn ang="0">
                  <a:pos x="31" y="35"/>
                </a:cxn>
                <a:cxn ang="0">
                  <a:pos x="33" y="41"/>
                </a:cxn>
              </a:cxnLst>
              <a:rect l="0" t="0" r="r" b="b"/>
              <a:pathLst>
                <a:path w="33" h="73">
                  <a:moveTo>
                    <a:pt x="0" y="59"/>
                  </a:moveTo>
                  <a:lnTo>
                    <a:pt x="1" y="56"/>
                  </a:lnTo>
                  <a:lnTo>
                    <a:pt x="1" y="49"/>
                  </a:lnTo>
                  <a:lnTo>
                    <a:pt x="2" y="46"/>
                  </a:lnTo>
                  <a:lnTo>
                    <a:pt x="2" y="45"/>
                  </a:lnTo>
                  <a:lnTo>
                    <a:pt x="2" y="46"/>
                  </a:lnTo>
                  <a:lnTo>
                    <a:pt x="3" y="38"/>
                  </a:lnTo>
                  <a:lnTo>
                    <a:pt x="3" y="40"/>
                  </a:lnTo>
                  <a:lnTo>
                    <a:pt x="3" y="36"/>
                  </a:lnTo>
                  <a:lnTo>
                    <a:pt x="3" y="39"/>
                  </a:lnTo>
                  <a:lnTo>
                    <a:pt x="5" y="40"/>
                  </a:lnTo>
                  <a:lnTo>
                    <a:pt x="5" y="41"/>
                  </a:lnTo>
                  <a:lnTo>
                    <a:pt x="5" y="32"/>
                  </a:lnTo>
                  <a:lnTo>
                    <a:pt x="6" y="40"/>
                  </a:lnTo>
                  <a:lnTo>
                    <a:pt x="6" y="39"/>
                  </a:lnTo>
                  <a:lnTo>
                    <a:pt x="6" y="40"/>
                  </a:lnTo>
                  <a:lnTo>
                    <a:pt x="7" y="39"/>
                  </a:lnTo>
                  <a:lnTo>
                    <a:pt x="7" y="30"/>
                  </a:lnTo>
                  <a:lnTo>
                    <a:pt x="7" y="34"/>
                  </a:lnTo>
                  <a:lnTo>
                    <a:pt x="9" y="36"/>
                  </a:lnTo>
                  <a:lnTo>
                    <a:pt x="9" y="29"/>
                  </a:lnTo>
                  <a:lnTo>
                    <a:pt x="10" y="26"/>
                  </a:lnTo>
                  <a:lnTo>
                    <a:pt x="10" y="17"/>
                  </a:lnTo>
                  <a:lnTo>
                    <a:pt x="10" y="22"/>
                  </a:lnTo>
                  <a:lnTo>
                    <a:pt x="11" y="24"/>
                  </a:lnTo>
                  <a:lnTo>
                    <a:pt x="11" y="25"/>
                  </a:lnTo>
                  <a:lnTo>
                    <a:pt x="11" y="22"/>
                  </a:lnTo>
                  <a:lnTo>
                    <a:pt x="13" y="21"/>
                  </a:lnTo>
                  <a:lnTo>
                    <a:pt x="13" y="36"/>
                  </a:lnTo>
                  <a:lnTo>
                    <a:pt x="14" y="35"/>
                  </a:lnTo>
                  <a:lnTo>
                    <a:pt x="14" y="43"/>
                  </a:lnTo>
                  <a:lnTo>
                    <a:pt x="15" y="43"/>
                  </a:lnTo>
                  <a:lnTo>
                    <a:pt x="15" y="40"/>
                  </a:lnTo>
                  <a:lnTo>
                    <a:pt x="15" y="43"/>
                  </a:lnTo>
                  <a:lnTo>
                    <a:pt x="17" y="49"/>
                  </a:lnTo>
                  <a:lnTo>
                    <a:pt x="17" y="46"/>
                  </a:lnTo>
                  <a:lnTo>
                    <a:pt x="17" y="62"/>
                  </a:lnTo>
                  <a:lnTo>
                    <a:pt x="18" y="64"/>
                  </a:lnTo>
                  <a:lnTo>
                    <a:pt x="18" y="73"/>
                  </a:lnTo>
                  <a:lnTo>
                    <a:pt x="19" y="73"/>
                  </a:lnTo>
                  <a:lnTo>
                    <a:pt x="19" y="64"/>
                  </a:lnTo>
                  <a:lnTo>
                    <a:pt x="21" y="63"/>
                  </a:lnTo>
                  <a:lnTo>
                    <a:pt x="21" y="54"/>
                  </a:lnTo>
                  <a:lnTo>
                    <a:pt x="22" y="58"/>
                  </a:lnTo>
                  <a:lnTo>
                    <a:pt x="22" y="41"/>
                  </a:lnTo>
                  <a:lnTo>
                    <a:pt x="23" y="40"/>
                  </a:lnTo>
                  <a:lnTo>
                    <a:pt x="23" y="29"/>
                  </a:lnTo>
                  <a:lnTo>
                    <a:pt x="25" y="26"/>
                  </a:lnTo>
                  <a:lnTo>
                    <a:pt x="25" y="30"/>
                  </a:lnTo>
                  <a:lnTo>
                    <a:pt x="25" y="26"/>
                  </a:lnTo>
                  <a:lnTo>
                    <a:pt x="26" y="15"/>
                  </a:lnTo>
                  <a:lnTo>
                    <a:pt x="26" y="5"/>
                  </a:lnTo>
                  <a:lnTo>
                    <a:pt x="27" y="2"/>
                  </a:lnTo>
                  <a:lnTo>
                    <a:pt x="27" y="1"/>
                  </a:lnTo>
                  <a:lnTo>
                    <a:pt x="29" y="5"/>
                  </a:lnTo>
                  <a:lnTo>
                    <a:pt x="29" y="0"/>
                  </a:lnTo>
                  <a:lnTo>
                    <a:pt x="29" y="10"/>
                  </a:lnTo>
                  <a:lnTo>
                    <a:pt x="30" y="17"/>
                  </a:lnTo>
                  <a:lnTo>
                    <a:pt x="30" y="32"/>
                  </a:lnTo>
                  <a:lnTo>
                    <a:pt x="31" y="35"/>
                  </a:lnTo>
                  <a:lnTo>
                    <a:pt x="31" y="40"/>
                  </a:lnTo>
                  <a:lnTo>
                    <a:pt x="31" y="35"/>
                  </a:lnTo>
                  <a:lnTo>
                    <a:pt x="33" y="39"/>
                  </a:lnTo>
                  <a:lnTo>
                    <a:pt x="33" y="41"/>
                  </a:lnTo>
                </a:path>
              </a:pathLst>
            </a:custGeom>
            <a:noFill/>
            <a:ln w="12700">
              <a:solidFill>
                <a:srgbClr val="FF0000"/>
              </a:solidFill>
              <a:prstDash val="solid"/>
              <a:round/>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49" name="Rectangle 673"/>
            <p:cNvSpPr>
              <a:spLocks noChangeArrowheads="1"/>
            </p:cNvSpPr>
            <p:nvPr/>
          </p:nvSpPr>
          <p:spPr bwMode="auto">
            <a:xfrm>
              <a:off x="4477625" y="3863373"/>
              <a:ext cx="64120" cy="138499"/>
            </a:xfrm>
            <a:prstGeom prst="rect">
              <a:avLst/>
            </a:prstGeom>
            <a:noFill/>
            <a:ln w="9525">
              <a:noFill/>
              <a:miter lim="800000"/>
              <a:headEnd/>
              <a:tailEnd/>
            </a:ln>
          </p:spPr>
          <p:txBody>
            <a:bodyPr wrap="none" lIns="0" tIns="0" rIns="0" bIns="0">
              <a:spAutoFit/>
            </a:bodyPr>
            <a:lstStyle/>
            <a:p>
              <a:pPr eaLnBrk="1" hangingPunct="1">
                <a:defRPr/>
              </a:pPr>
              <a:r>
                <a:rPr lang="en-US" sz="900" kern="0" dirty="0">
                  <a:solidFill>
                    <a:schemeClr val="tx2"/>
                  </a:solidFill>
                  <a:latin typeface="Arial" pitchFamily="34" charset="0"/>
                  <a:cs typeface="Arial" pitchFamily="34" charset="0"/>
                </a:rPr>
                <a:t>0</a:t>
              </a:r>
            </a:p>
          </p:txBody>
        </p:sp>
        <p:sp>
          <p:nvSpPr>
            <p:cNvPr id="50" name="Rectangle 673"/>
            <p:cNvSpPr>
              <a:spLocks noChangeArrowheads="1"/>
            </p:cNvSpPr>
            <p:nvPr/>
          </p:nvSpPr>
          <p:spPr bwMode="auto">
            <a:xfrm>
              <a:off x="4477625" y="3224158"/>
              <a:ext cx="64120" cy="138499"/>
            </a:xfrm>
            <a:prstGeom prst="rect">
              <a:avLst/>
            </a:prstGeom>
            <a:noFill/>
            <a:ln w="9525">
              <a:noFill/>
              <a:miter lim="800000"/>
              <a:headEnd/>
              <a:tailEnd/>
            </a:ln>
          </p:spPr>
          <p:txBody>
            <a:bodyPr wrap="none" lIns="0" tIns="0" rIns="0" bIns="0">
              <a:spAutoFit/>
            </a:bodyPr>
            <a:lstStyle/>
            <a:p>
              <a:pPr eaLnBrk="1" hangingPunct="1">
                <a:defRPr/>
              </a:pPr>
              <a:r>
                <a:rPr lang="en-US" sz="900" kern="0" dirty="0">
                  <a:solidFill>
                    <a:schemeClr val="tx2"/>
                  </a:solidFill>
                  <a:latin typeface="Arial" pitchFamily="34" charset="0"/>
                  <a:cs typeface="Arial" pitchFamily="34" charset="0"/>
                </a:rPr>
                <a:t>1</a:t>
              </a:r>
            </a:p>
          </p:txBody>
        </p:sp>
        <p:sp>
          <p:nvSpPr>
            <p:cNvPr id="51" name="Rectangle 673"/>
            <p:cNvSpPr>
              <a:spLocks noChangeArrowheads="1"/>
            </p:cNvSpPr>
            <p:nvPr/>
          </p:nvSpPr>
          <p:spPr bwMode="auto">
            <a:xfrm>
              <a:off x="6313271" y="4174650"/>
              <a:ext cx="265699" cy="191303"/>
            </a:xfrm>
            <a:prstGeom prst="rect">
              <a:avLst/>
            </a:prstGeom>
            <a:noFill/>
            <a:ln w="9525">
              <a:noFill/>
              <a:miter lim="800000"/>
              <a:headEnd/>
              <a:tailEnd/>
            </a:ln>
          </p:spPr>
          <p:txBody>
            <a:bodyPr wrap="none" lIns="0" tIns="0" rIns="0" bIns="0">
              <a:spAutoFit/>
            </a:bodyPr>
            <a:lstStyle/>
            <a:p>
              <a:pPr eaLnBrk="1" hangingPunct="1">
                <a:defRPr/>
              </a:pPr>
              <a:r>
                <a:rPr lang="en-US" sz="900" kern="0" dirty="0">
                  <a:solidFill>
                    <a:schemeClr val="tx2"/>
                  </a:solidFill>
                  <a:latin typeface="Arial" pitchFamily="34" charset="0"/>
                  <a:cs typeface="Arial" pitchFamily="34" charset="0"/>
                </a:rPr>
                <a:t>500</a:t>
              </a:r>
            </a:p>
          </p:txBody>
        </p:sp>
        <p:sp>
          <p:nvSpPr>
            <p:cNvPr id="52" name="Rectangle 673"/>
            <p:cNvSpPr>
              <a:spLocks noChangeArrowheads="1"/>
            </p:cNvSpPr>
            <p:nvPr/>
          </p:nvSpPr>
          <p:spPr bwMode="auto">
            <a:xfrm>
              <a:off x="5267286" y="4174650"/>
              <a:ext cx="88566" cy="191303"/>
            </a:xfrm>
            <a:prstGeom prst="rect">
              <a:avLst/>
            </a:prstGeom>
            <a:noFill/>
            <a:ln w="9525">
              <a:noFill/>
              <a:miter lim="800000"/>
              <a:headEnd/>
              <a:tailEnd/>
            </a:ln>
          </p:spPr>
          <p:txBody>
            <a:bodyPr wrap="none" lIns="0" tIns="0" rIns="0" bIns="0">
              <a:spAutoFit/>
            </a:bodyPr>
            <a:lstStyle/>
            <a:p>
              <a:pPr eaLnBrk="1" hangingPunct="1">
                <a:defRPr/>
              </a:pPr>
              <a:r>
                <a:rPr lang="en-US" sz="900" kern="0" dirty="0">
                  <a:solidFill>
                    <a:schemeClr val="tx2"/>
                  </a:solidFill>
                  <a:latin typeface="Arial" pitchFamily="34" charset="0"/>
                  <a:cs typeface="Arial" pitchFamily="34" charset="0"/>
                </a:rPr>
                <a:t>0</a:t>
              </a:r>
            </a:p>
          </p:txBody>
        </p:sp>
      </p:grpSp>
      <p:grpSp>
        <p:nvGrpSpPr>
          <p:cNvPr id="53" name="Group 52"/>
          <p:cNvGrpSpPr/>
          <p:nvPr/>
        </p:nvGrpSpPr>
        <p:grpSpPr>
          <a:xfrm>
            <a:off x="5766427" y="1927542"/>
            <a:ext cx="2632706" cy="3190241"/>
            <a:chOff x="4226835" y="1472522"/>
            <a:chExt cx="2632706" cy="3190241"/>
          </a:xfrm>
        </p:grpSpPr>
        <p:grpSp>
          <p:nvGrpSpPr>
            <p:cNvPr id="54" name="Group 53"/>
            <p:cNvGrpSpPr/>
            <p:nvPr/>
          </p:nvGrpSpPr>
          <p:grpSpPr>
            <a:xfrm>
              <a:off x="4226835" y="1472522"/>
              <a:ext cx="2632706" cy="1690179"/>
              <a:chOff x="4226835" y="1472522"/>
              <a:chExt cx="2632706" cy="1690179"/>
            </a:xfrm>
          </p:grpSpPr>
          <p:sp>
            <p:nvSpPr>
              <p:cNvPr id="56" name="Rectangle 467"/>
              <p:cNvSpPr>
                <a:spLocks noChangeArrowheads="1"/>
              </p:cNvSpPr>
              <p:nvPr/>
            </p:nvSpPr>
            <p:spPr bwMode="auto">
              <a:xfrm>
                <a:off x="4604827" y="1472522"/>
                <a:ext cx="2254682" cy="1138963"/>
              </a:xfrm>
              <a:prstGeom prst="rect">
                <a:avLst/>
              </a:prstGeom>
              <a:noFill/>
              <a:ln w="0">
                <a:solidFill>
                  <a:srgbClr val="FFFFFF"/>
                </a:solidFill>
                <a:prstDash val="solid"/>
                <a:miter lim="800000"/>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57" name="Rectangle 56"/>
              <p:cNvSpPr/>
              <p:nvPr/>
            </p:nvSpPr>
            <p:spPr bwMode="auto">
              <a:xfrm>
                <a:off x="4610638" y="1472522"/>
                <a:ext cx="2248868" cy="1138963"/>
              </a:xfrm>
              <a:prstGeom prst="rect">
                <a:avLst/>
              </a:prstGeom>
              <a:noFill/>
              <a:ln w="9525" cap="flat" cmpd="sng" algn="ctr">
                <a:solidFill>
                  <a:schemeClr val="tx2"/>
                </a:solidFill>
                <a:prstDash val="solid"/>
              </a:ln>
              <a:effectLst/>
            </p:spPr>
            <p:txBody>
              <a:bodyPr anchor="ctr"/>
              <a:lstStyle/>
              <a:p>
                <a:pPr algn="ctr" eaLnBrk="1" fontAlgn="auto" hangingPunct="1">
                  <a:spcBef>
                    <a:spcPts val="0"/>
                  </a:spcBef>
                  <a:spcAft>
                    <a:spcPts val="0"/>
                  </a:spcAft>
                  <a:defRPr/>
                </a:pPr>
                <a:endParaRPr lang="en-US" kern="0">
                  <a:solidFill>
                    <a:sysClr val="window" lastClr="FFFFFF"/>
                  </a:solidFill>
                  <a:latin typeface="Calibri"/>
                </a:endParaRPr>
              </a:p>
            </p:txBody>
          </p:sp>
          <p:sp>
            <p:nvSpPr>
              <p:cNvPr id="58" name="Freeform 306"/>
              <p:cNvSpPr>
                <a:spLocks/>
              </p:cNvSpPr>
              <p:nvPr/>
            </p:nvSpPr>
            <p:spPr bwMode="auto">
              <a:xfrm>
                <a:off x="4610669" y="1675927"/>
                <a:ext cx="185955" cy="860036"/>
              </a:xfrm>
              <a:custGeom>
                <a:avLst/>
                <a:gdLst/>
                <a:ahLst/>
                <a:cxnLst>
                  <a:cxn ang="0">
                    <a:pos x="1" y="5"/>
                  </a:cxn>
                  <a:cxn ang="0">
                    <a:pos x="2" y="16"/>
                  </a:cxn>
                  <a:cxn ang="0">
                    <a:pos x="4" y="44"/>
                  </a:cxn>
                  <a:cxn ang="0">
                    <a:pos x="6" y="63"/>
                  </a:cxn>
                  <a:cxn ang="0">
                    <a:pos x="8" y="136"/>
                  </a:cxn>
                  <a:cxn ang="0">
                    <a:pos x="10" y="180"/>
                  </a:cxn>
                  <a:cxn ang="0">
                    <a:pos x="12" y="201"/>
                  </a:cxn>
                  <a:cxn ang="0">
                    <a:pos x="13" y="236"/>
                  </a:cxn>
                  <a:cxn ang="0">
                    <a:pos x="15" y="246"/>
                  </a:cxn>
                  <a:cxn ang="0">
                    <a:pos x="17" y="246"/>
                  </a:cxn>
                  <a:cxn ang="0">
                    <a:pos x="18" y="243"/>
                  </a:cxn>
                  <a:cxn ang="0">
                    <a:pos x="19" y="248"/>
                  </a:cxn>
                  <a:cxn ang="0">
                    <a:pos x="21" y="239"/>
                  </a:cxn>
                  <a:cxn ang="0">
                    <a:pos x="22" y="244"/>
                  </a:cxn>
                  <a:cxn ang="0">
                    <a:pos x="23" y="244"/>
                  </a:cxn>
                  <a:cxn ang="0">
                    <a:pos x="25" y="246"/>
                  </a:cxn>
                  <a:cxn ang="0">
                    <a:pos x="26" y="258"/>
                  </a:cxn>
                  <a:cxn ang="0">
                    <a:pos x="29" y="267"/>
                  </a:cxn>
                  <a:cxn ang="0">
                    <a:pos x="29" y="270"/>
                  </a:cxn>
                  <a:cxn ang="0">
                    <a:pos x="30" y="285"/>
                  </a:cxn>
                  <a:cxn ang="0">
                    <a:pos x="31" y="280"/>
                  </a:cxn>
                  <a:cxn ang="0">
                    <a:pos x="34" y="272"/>
                  </a:cxn>
                  <a:cxn ang="0">
                    <a:pos x="35" y="269"/>
                  </a:cxn>
                  <a:cxn ang="0">
                    <a:pos x="37" y="272"/>
                  </a:cxn>
                  <a:cxn ang="0">
                    <a:pos x="38" y="283"/>
                  </a:cxn>
                  <a:cxn ang="0">
                    <a:pos x="39" y="287"/>
                  </a:cxn>
                  <a:cxn ang="0">
                    <a:pos x="41" y="265"/>
                  </a:cxn>
                  <a:cxn ang="0">
                    <a:pos x="42" y="260"/>
                  </a:cxn>
                  <a:cxn ang="0">
                    <a:pos x="43" y="246"/>
                  </a:cxn>
                  <a:cxn ang="0">
                    <a:pos x="45" y="240"/>
                  </a:cxn>
                  <a:cxn ang="0">
                    <a:pos x="47" y="260"/>
                  </a:cxn>
                  <a:cxn ang="0">
                    <a:pos x="48" y="288"/>
                  </a:cxn>
                  <a:cxn ang="0">
                    <a:pos x="50" y="280"/>
                  </a:cxn>
                  <a:cxn ang="0">
                    <a:pos x="52" y="255"/>
                  </a:cxn>
                  <a:cxn ang="0">
                    <a:pos x="54" y="249"/>
                  </a:cxn>
                  <a:cxn ang="0">
                    <a:pos x="55" y="245"/>
                  </a:cxn>
                  <a:cxn ang="0">
                    <a:pos x="56" y="246"/>
                  </a:cxn>
                  <a:cxn ang="0">
                    <a:pos x="58" y="243"/>
                  </a:cxn>
                  <a:cxn ang="0">
                    <a:pos x="59" y="259"/>
                  </a:cxn>
                  <a:cxn ang="0">
                    <a:pos x="60" y="289"/>
                  </a:cxn>
                  <a:cxn ang="0">
                    <a:pos x="62" y="297"/>
                  </a:cxn>
                  <a:cxn ang="0">
                    <a:pos x="63" y="297"/>
                  </a:cxn>
                </a:cxnLst>
                <a:rect l="0" t="0" r="r" b="b"/>
                <a:pathLst>
                  <a:path w="64" h="297">
                    <a:moveTo>
                      <a:pt x="0" y="0"/>
                    </a:moveTo>
                    <a:lnTo>
                      <a:pt x="0" y="9"/>
                    </a:lnTo>
                    <a:lnTo>
                      <a:pt x="1" y="5"/>
                    </a:lnTo>
                    <a:lnTo>
                      <a:pt x="1" y="10"/>
                    </a:lnTo>
                    <a:lnTo>
                      <a:pt x="1" y="9"/>
                    </a:lnTo>
                    <a:lnTo>
                      <a:pt x="2" y="16"/>
                    </a:lnTo>
                    <a:lnTo>
                      <a:pt x="2" y="28"/>
                    </a:lnTo>
                    <a:lnTo>
                      <a:pt x="4" y="33"/>
                    </a:lnTo>
                    <a:lnTo>
                      <a:pt x="4" y="44"/>
                    </a:lnTo>
                    <a:lnTo>
                      <a:pt x="5" y="47"/>
                    </a:lnTo>
                    <a:lnTo>
                      <a:pt x="5" y="58"/>
                    </a:lnTo>
                    <a:lnTo>
                      <a:pt x="6" y="63"/>
                    </a:lnTo>
                    <a:lnTo>
                      <a:pt x="6" y="103"/>
                    </a:lnTo>
                    <a:lnTo>
                      <a:pt x="8" y="113"/>
                    </a:lnTo>
                    <a:lnTo>
                      <a:pt x="8" y="136"/>
                    </a:lnTo>
                    <a:lnTo>
                      <a:pt x="9" y="137"/>
                    </a:lnTo>
                    <a:lnTo>
                      <a:pt x="9" y="175"/>
                    </a:lnTo>
                    <a:lnTo>
                      <a:pt x="10" y="180"/>
                    </a:lnTo>
                    <a:lnTo>
                      <a:pt x="10" y="179"/>
                    </a:lnTo>
                    <a:lnTo>
                      <a:pt x="10" y="195"/>
                    </a:lnTo>
                    <a:lnTo>
                      <a:pt x="12" y="201"/>
                    </a:lnTo>
                    <a:lnTo>
                      <a:pt x="12" y="210"/>
                    </a:lnTo>
                    <a:lnTo>
                      <a:pt x="13" y="219"/>
                    </a:lnTo>
                    <a:lnTo>
                      <a:pt x="13" y="236"/>
                    </a:lnTo>
                    <a:lnTo>
                      <a:pt x="14" y="235"/>
                    </a:lnTo>
                    <a:lnTo>
                      <a:pt x="14" y="243"/>
                    </a:lnTo>
                    <a:lnTo>
                      <a:pt x="15" y="246"/>
                    </a:lnTo>
                    <a:lnTo>
                      <a:pt x="15" y="250"/>
                    </a:lnTo>
                    <a:lnTo>
                      <a:pt x="15" y="243"/>
                    </a:lnTo>
                    <a:lnTo>
                      <a:pt x="17" y="246"/>
                    </a:lnTo>
                    <a:lnTo>
                      <a:pt x="17" y="240"/>
                    </a:lnTo>
                    <a:lnTo>
                      <a:pt x="18" y="240"/>
                    </a:lnTo>
                    <a:lnTo>
                      <a:pt x="18" y="243"/>
                    </a:lnTo>
                    <a:lnTo>
                      <a:pt x="18" y="239"/>
                    </a:lnTo>
                    <a:lnTo>
                      <a:pt x="19" y="245"/>
                    </a:lnTo>
                    <a:lnTo>
                      <a:pt x="19" y="248"/>
                    </a:lnTo>
                    <a:lnTo>
                      <a:pt x="19" y="245"/>
                    </a:lnTo>
                    <a:lnTo>
                      <a:pt x="21" y="246"/>
                    </a:lnTo>
                    <a:lnTo>
                      <a:pt x="21" y="239"/>
                    </a:lnTo>
                    <a:lnTo>
                      <a:pt x="21" y="245"/>
                    </a:lnTo>
                    <a:lnTo>
                      <a:pt x="22" y="241"/>
                    </a:lnTo>
                    <a:lnTo>
                      <a:pt x="22" y="244"/>
                    </a:lnTo>
                    <a:lnTo>
                      <a:pt x="22" y="235"/>
                    </a:lnTo>
                    <a:lnTo>
                      <a:pt x="23" y="238"/>
                    </a:lnTo>
                    <a:lnTo>
                      <a:pt x="23" y="244"/>
                    </a:lnTo>
                    <a:lnTo>
                      <a:pt x="23" y="243"/>
                    </a:lnTo>
                    <a:lnTo>
                      <a:pt x="25" y="250"/>
                    </a:lnTo>
                    <a:lnTo>
                      <a:pt x="25" y="246"/>
                    </a:lnTo>
                    <a:lnTo>
                      <a:pt x="25" y="249"/>
                    </a:lnTo>
                    <a:lnTo>
                      <a:pt x="26" y="245"/>
                    </a:lnTo>
                    <a:lnTo>
                      <a:pt x="26" y="258"/>
                    </a:lnTo>
                    <a:lnTo>
                      <a:pt x="27" y="257"/>
                    </a:lnTo>
                    <a:lnTo>
                      <a:pt x="27" y="260"/>
                    </a:lnTo>
                    <a:lnTo>
                      <a:pt x="29" y="267"/>
                    </a:lnTo>
                    <a:lnTo>
                      <a:pt x="29" y="278"/>
                    </a:lnTo>
                    <a:lnTo>
                      <a:pt x="29" y="265"/>
                    </a:lnTo>
                    <a:lnTo>
                      <a:pt x="29" y="270"/>
                    </a:lnTo>
                    <a:lnTo>
                      <a:pt x="30" y="278"/>
                    </a:lnTo>
                    <a:lnTo>
                      <a:pt x="30" y="288"/>
                    </a:lnTo>
                    <a:lnTo>
                      <a:pt x="30" y="285"/>
                    </a:lnTo>
                    <a:lnTo>
                      <a:pt x="31" y="279"/>
                    </a:lnTo>
                    <a:lnTo>
                      <a:pt x="31" y="282"/>
                    </a:lnTo>
                    <a:lnTo>
                      <a:pt x="31" y="280"/>
                    </a:lnTo>
                    <a:lnTo>
                      <a:pt x="33" y="277"/>
                    </a:lnTo>
                    <a:lnTo>
                      <a:pt x="33" y="270"/>
                    </a:lnTo>
                    <a:lnTo>
                      <a:pt x="34" y="272"/>
                    </a:lnTo>
                    <a:lnTo>
                      <a:pt x="34" y="265"/>
                    </a:lnTo>
                    <a:lnTo>
                      <a:pt x="34" y="268"/>
                    </a:lnTo>
                    <a:lnTo>
                      <a:pt x="35" y="269"/>
                    </a:lnTo>
                    <a:lnTo>
                      <a:pt x="35" y="273"/>
                    </a:lnTo>
                    <a:lnTo>
                      <a:pt x="35" y="272"/>
                    </a:lnTo>
                    <a:lnTo>
                      <a:pt x="37" y="272"/>
                    </a:lnTo>
                    <a:lnTo>
                      <a:pt x="37" y="283"/>
                    </a:lnTo>
                    <a:lnTo>
                      <a:pt x="37" y="277"/>
                    </a:lnTo>
                    <a:lnTo>
                      <a:pt x="38" y="283"/>
                    </a:lnTo>
                    <a:lnTo>
                      <a:pt x="38" y="278"/>
                    </a:lnTo>
                    <a:lnTo>
                      <a:pt x="38" y="285"/>
                    </a:lnTo>
                    <a:lnTo>
                      <a:pt x="39" y="287"/>
                    </a:lnTo>
                    <a:lnTo>
                      <a:pt x="39" y="278"/>
                    </a:lnTo>
                    <a:lnTo>
                      <a:pt x="39" y="279"/>
                    </a:lnTo>
                    <a:lnTo>
                      <a:pt x="41" y="265"/>
                    </a:lnTo>
                    <a:lnTo>
                      <a:pt x="41" y="268"/>
                    </a:lnTo>
                    <a:lnTo>
                      <a:pt x="41" y="262"/>
                    </a:lnTo>
                    <a:lnTo>
                      <a:pt x="42" y="260"/>
                    </a:lnTo>
                    <a:lnTo>
                      <a:pt x="42" y="249"/>
                    </a:lnTo>
                    <a:lnTo>
                      <a:pt x="43" y="249"/>
                    </a:lnTo>
                    <a:lnTo>
                      <a:pt x="43" y="246"/>
                    </a:lnTo>
                    <a:lnTo>
                      <a:pt x="45" y="240"/>
                    </a:lnTo>
                    <a:lnTo>
                      <a:pt x="45" y="239"/>
                    </a:lnTo>
                    <a:lnTo>
                      <a:pt x="45" y="240"/>
                    </a:lnTo>
                    <a:lnTo>
                      <a:pt x="46" y="243"/>
                    </a:lnTo>
                    <a:lnTo>
                      <a:pt x="46" y="251"/>
                    </a:lnTo>
                    <a:lnTo>
                      <a:pt x="47" y="260"/>
                    </a:lnTo>
                    <a:lnTo>
                      <a:pt x="47" y="279"/>
                    </a:lnTo>
                    <a:lnTo>
                      <a:pt x="48" y="280"/>
                    </a:lnTo>
                    <a:lnTo>
                      <a:pt x="48" y="288"/>
                    </a:lnTo>
                    <a:lnTo>
                      <a:pt x="50" y="282"/>
                    </a:lnTo>
                    <a:lnTo>
                      <a:pt x="50" y="284"/>
                    </a:lnTo>
                    <a:lnTo>
                      <a:pt x="50" y="280"/>
                    </a:lnTo>
                    <a:lnTo>
                      <a:pt x="51" y="278"/>
                    </a:lnTo>
                    <a:lnTo>
                      <a:pt x="51" y="268"/>
                    </a:lnTo>
                    <a:lnTo>
                      <a:pt x="52" y="255"/>
                    </a:lnTo>
                    <a:lnTo>
                      <a:pt x="52" y="258"/>
                    </a:lnTo>
                    <a:lnTo>
                      <a:pt x="52" y="253"/>
                    </a:lnTo>
                    <a:lnTo>
                      <a:pt x="54" y="249"/>
                    </a:lnTo>
                    <a:lnTo>
                      <a:pt x="54" y="248"/>
                    </a:lnTo>
                    <a:lnTo>
                      <a:pt x="54" y="249"/>
                    </a:lnTo>
                    <a:lnTo>
                      <a:pt x="55" y="245"/>
                    </a:lnTo>
                    <a:lnTo>
                      <a:pt x="55" y="239"/>
                    </a:lnTo>
                    <a:lnTo>
                      <a:pt x="55" y="244"/>
                    </a:lnTo>
                    <a:lnTo>
                      <a:pt x="56" y="246"/>
                    </a:lnTo>
                    <a:lnTo>
                      <a:pt x="56" y="243"/>
                    </a:lnTo>
                    <a:lnTo>
                      <a:pt x="56" y="246"/>
                    </a:lnTo>
                    <a:lnTo>
                      <a:pt x="58" y="243"/>
                    </a:lnTo>
                    <a:lnTo>
                      <a:pt x="58" y="246"/>
                    </a:lnTo>
                    <a:lnTo>
                      <a:pt x="59" y="262"/>
                    </a:lnTo>
                    <a:lnTo>
                      <a:pt x="59" y="259"/>
                    </a:lnTo>
                    <a:lnTo>
                      <a:pt x="59" y="272"/>
                    </a:lnTo>
                    <a:lnTo>
                      <a:pt x="60" y="280"/>
                    </a:lnTo>
                    <a:lnTo>
                      <a:pt x="60" y="289"/>
                    </a:lnTo>
                    <a:lnTo>
                      <a:pt x="60" y="287"/>
                    </a:lnTo>
                    <a:lnTo>
                      <a:pt x="62" y="289"/>
                    </a:lnTo>
                    <a:lnTo>
                      <a:pt x="62" y="297"/>
                    </a:lnTo>
                    <a:lnTo>
                      <a:pt x="62" y="292"/>
                    </a:lnTo>
                    <a:lnTo>
                      <a:pt x="63" y="295"/>
                    </a:lnTo>
                    <a:lnTo>
                      <a:pt x="63" y="297"/>
                    </a:lnTo>
                    <a:lnTo>
                      <a:pt x="63" y="288"/>
                    </a:lnTo>
                    <a:lnTo>
                      <a:pt x="64" y="284"/>
                    </a:lnTo>
                  </a:path>
                </a:pathLst>
              </a:custGeom>
              <a:noFill/>
              <a:ln w="12700">
                <a:solidFill>
                  <a:schemeClr val="accent1"/>
                </a:solidFill>
                <a:prstDash val="solid"/>
                <a:round/>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59" name="Freeform 307"/>
              <p:cNvSpPr>
                <a:spLocks/>
              </p:cNvSpPr>
              <p:nvPr/>
            </p:nvSpPr>
            <p:spPr bwMode="auto">
              <a:xfrm>
                <a:off x="4796621" y="2309335"/>
                <a:ext cx="185955" cy="273118"/>
              </a:xfrm>
              <a:custGeom>
                <a:avLst/>
                <a:gdLst/>
                <a:ahLst/>
                <a:cxnLst>
                  <a:cxn ang="0">
                    <a:pos x="2" y="71"/>
                  </a:cxn>
                  <a:cxn ang="0">
                    <a:pos x="2" y="72"/>
                  </a:cxn>
                  <a:cxn ang="0">
                    <a:pos x="3" y="60"/>
                  </a:cxn>
                  <a:cxn ang="0">
                    <a:pos x="6" y="62"/>
                  </a:cxn>
                  <a:cxn ang="0">
                    <a:pos x="7" y="45"/>
                  </a:cxn>
                  <a:cxn ang="0">
                    <a:pos x="8" y="40"/>
                  </a:cxn>
                  <a:cxn ang="0">
                    <a:pos x="10" y="22"/>
                  </a:cxn>
                  <a:cxn ang="0">
                    <a:pos x="11" y="13"/>
                  </a:cxn>
                  <a:cxn ang="0">
                    <a:pos x="14" y="0"/>
                  </a:cxn>
                  <a:cxn ang="0">
                    <a:pos x="15" y="22"/>
                  </a:cxn>
                  <a:cxn ang="0">
                    <a:pos x="16" y="31"/>
                  </a:cxn>
                  <a:cxn ang="0">
                    <a:pos x="17" y="47"/>
                  </a:cxn>
                  <a:cxn ang="0">
                    <a:pos x="19" y="51"/>
                  </a:cxn>
                  <a:cxn ang="0">
                    <a:pos x="20" y="44"/>
                  </a:cxn>
                  <a:cxn ang="0">
                    <a:pos x="23" y="32"/>
                  </a:cxn>
                  <a:cxn ang="0">
                    <a:pos x="24" y="32"/>
                  </a:cxn>
                  <a:cxn ang="0">
                    <a:pos x="25" y="49"/>
                  </a:cxn>
                  <a:cxn ang="0">
                    <a:pos x="27" y="86"/>
                  </a:cxn>
                  <a:cxn ang="0">
                    <a:pos x="28" y="93"/>
                  </a:cxn>
                  <a:cxn ang="0">
                    <a:pos x="31" y="88"/>
                  </a:cxn>
                  <a:cxn ang="0">
                    <a:pos x="32" y="80"/>
                  </a:cxn>
                  <a:cxn ang="0">
                    <a:pos x="33" y="69"/>
                  </a:cxn>
                  <a:cxn ang="0">
                    <a:pos x="35" y="44"/>
                  </a:cxn>
                  <a:cxn ang="0">
                    <a:pos x="36" y="36"/>
                  </a:cxn>
                  <a:cxn ang="0">
                    <a:pos x="37" y="33"/>
                  </a:cxn>
                  <a:cxn ang="0">
                    <a:pos x="39" y="41"/>
                  </a:cxn>
                  <a:cxn ang="0">
                    <a:pos x="40" y="47"/>
                  </a:cxn>
                  <a:cxn ang="0">
                    <a:pos x="43" y="64"/>
                  </a:cxn>
                  <a:cxn ang="0">
                    <a:pos x="44" y="70"/>
                  </a:cxn>
                  <a:cxn ang="0">
                    <a:pos x="45" y="51"/>
                  </a:cxn>
                  <a:cxn ang="0">
                    <a:pos x="48" y="31"/>
                  </a:cxn>
                  <a:cxn ang="0">
                    <a:pos x="49" y="16"/>
                  </a:cxn>
                  <a:cxn ang="0">
                    <a:pos x="50" y="28"/>
                  </a:cxn>
                  <a:cxn ang="0">
                    <a:pos x="52" y="30"/>
                  </a:cxn>
                  <a:cxn ang="0">
                    <a:pos x="54" y="36"/>
                  </a:cxn>
                  <a:cxn ang="0">
                    <a:pos x="56" y="32"/>
                  </a:cxn>
                  <a:cxn ang="0">
                    <a:pos x="57" y="28"/>
                  </a:cxn>
                  <a:cxn ang="0">
                    <a:pos x="58" y="22"/>
                  </a:cxn>
                  <a:cxn ang="0">
                    <a:pos x="60" y="20"/>
                  </a:cxn>
                  <a:cxn ang="0">
                    <a:pos x="61" y="31"/>
                  </a:cxn>
                  <a:cxn ang="0">
                    <a:pos x="64" y="59"/>
                  </a:cxn>
                  <a:cxn ang="0">
                    <a:pos x="65" y="66"/>
                  </a:cxn>
                </a:cxnLst>
                <a:rect l="0" t="0" r="r" b="b"/>
                <a:pathLst>
                  <a:path w="65" h="94">
                    <a:moveTo>
                      <a:pt x="0" y="66"/>
                    </a:moveTo>
                    <a:lnTo>
                      <a:pt x="0" y="74"/>
                    </a:lnTo>
                    <a:lnTo>
                      <a:pt x="2" y="71"/>
                    </a:lnTo>
                    <a:lnTo>
                      <a:pt x="2" y="72"/>
                    </a:lnTo>
                    <a:lnTo>
                      <a:pt x="2" y="69"/>
                    </a:lnTo>
                    <a:lnTo>
                      <a:pt x="2" y="72"/>
                    </a:lnTo>
                    <a:lnTo>
                      <a:pt x="3" y="64"/>
                    </a:lnTo>
                    <a:lnTo>
                      <a:pt x="3" y="65"/>
                    </a:lnTo>
                    <a:lnTo>
                      <a:pt x="3" y="60"/>
                    </a:lnTo>
                    <a:lnTo>
                      <a:pt x="4" y="69"/>
                    </a:lnTo>
                    <a:lnTo>
                      <a:pt x="4" y="59"/>
                    </a:lnTo>
                    <a:lnTo>
                      <a:pt x="6" y="62"/>
                    </a:lnTo>
                    <a:lnTo>
                      <a:pt x="6" y="57"/>
                    </a:lnTo>
                    <a:lnTo>
                      <a:pt x="6" y="62"/>
                    </a:lnTo>
                    <a:lnTo>
                      <a:pt x="7" y="45"/>
                    </a:lnTo>
                    <a:lnTo>
                      <a:pt x="7" y="46"/>
                    </a:lnTo>
                    <a:lnTo>
                      <a:pt x="7" y="44"/>
                    </a:lnTo>
                    <a:lnTo>
                      <a:pt x="8" y="40"/>
                    </a:lnTo>
                    <a:lnTo>
                      <a:pt x="8" y="27"/>
                    </a:lnTo>
                    <a:lnTo>
                      <a:pt x="8" y="28"/>
                    </a:lnTo>
                    <a:lnTo>
                      <a:pt x="10" y="22"/>
                    </a:lnTo>
                    <a:lnTo>
                      <a:pt x="10" y="17"/>
                    </a:lnTo>
                    <a:lnTo>
                      <a:pt x="10" y="20"/>
                    </a:lnTo>
                    <a:lnTo>
                      <a:pt x="11" y="13"/>
                    </a:lnTo>
                    <a:lnTo>
                      <a:pt x="12" y="8"/>
                    </a:lnTo>
                    <a:lnTo>
                      <a:pt x="12" y="5"/>
                    </a:lnTo>
                    <a:lnTo>
                      <a:pt x="14" y="0"/>
                    </a:lnTo>
                    <a:lnTo>
                      <a:pt x="14" y="6"/>
                    </a:lnTo>
                    <a:lnTo>
                      <a:pt x="15" y="7"/>
                    </a:lnTo>
                    <a:lnTo>
                      <a:pt x="15" y="22"/>
                    </a:lnTo>
                    <a:lnTo>
                      <a:pt x="16" y="31"/>
                    </a:lnTo>
                    <a:lnTo>
                      <a:pt x="16" y="25"/>
                    </a:lnTo>
                    <a:lnTo>
                      <a:pt x="16" y="31"/>
                    </a:lnTo>
                    <a:lnTo>
                      <a:pt x="17" y="44"/>
                    </a:lnTo>
                    <a:lnTo>
                      <a:pt x="17" y="42"/>
                    </a:lnTo>
                    <a:lnTo>
                      <a:pt x="17" y="47"/>
                    </a:lnTo>
                    <a:lnTo>
                      <a:pt x="19" y="46"/>
                    </a:lnTo>
                    <a:lnTo>
                      <a:pt x="19" y="52"/>
                    </a:lnTo>
                    <a:lnTo>
                      <a:pt x="19" y="51"/>
                    </a:lnTo>
                    <a:lnTo>
                      <a:pt x="20" y="47"/>
                    </a:lnTo>
                    <a:lnTo>
                      <a:pt x="20" y="49"/>
                    </a:lnTo>
                    <a:lnTo>
                      <a:pt x="20" y="44"/>
                    </a:lnTo>
                    <a:lnTo>
                      <a:pt x="21" y="39"/>
                    </a:lnTo>
                    <a:lnTo>
                      <a:pt x="21" y="33"/>
                    </a:lnTo>
                    <a:lnTo>
                      <a:pt x="23" y="32"/>
                    </a:lnTo>
                    <a:lnTo>
                      <a:pt x="23" y="27"/>
                    </a:lnTo>
                    <a:lnTo>
                      <a:pt x="23" y="30"/>
                    </a:lnTo>
                    <a:lnTo>
                      <a:pt x="24" y="32"/>
                    </a:lnTo>
                    <a:lnTo>
                      <a:pt x="24" y="39"/>
                    </a:lnTo>
                    <a:lnTo>
                      <a:pt x="25" y="51"/>
                    </a:lnTo>
                    <a:lnTo>
                      <a:pt x="25" y="49"/>
                    </a:lnTo>
                    <a:lnTo>
                      <a:pt x="25" y="64"/>
                    </a:lnTo>
                    <a:lnTo>
                      <a:pt x="27" y="70"/>
                    </a:lnTo>
                    <a:lnTo>
                      <a:pt x="27" y="86"/>
                    </a:lnTo>
                    <a:lnTo>
                      <a:pt x="28" y="93"/>
                    </a:lnTo>
                    <a:lnTo>
                      <a:pt x="28" y="94"/>
                    </a:lnTo>
                    <a:lnTo>
                      <a:pt x="28" y="93"/>
                    </a:lnTo>
                    <a:lnTo>
                      <a:pt x="29" y="93"/>
                    </a:lnTo>
                    <a:lnTo>
                      <a:pt x="29" y="83"/>
                    </a:lnTo>
                    <a:lnTo>
                      <a:pt x="31" y="88"/>
                    </a:lnTo>
                    <a:lnTo>
                      <a:pt x="31" y="83"/>
                    </a:lnTo>
                    <a:lnTo>
                      <a:pt x="31" y="89"/>
                    </a:lnTo>
                    <a:lnTo>
                      <a:pt x="32" y="80"/>
                    </a:lnTo>
                    <a:lnTo>
                      <a:pt x="32" y="83"/>
                    </a:lnTo>
                    <a:lnTo>
                      <a:pt x="32" y="77"/>
                    </a:lnTo>
                    <a:lnTo>
                      <a:pt x="33" y="69"/>
                    </a:lnTo>
                    <a:lnTo>
                      <a:pt x="33" y="66"/>
                    </a:lnTo>
                    <a:lnTo>
                      <a:pt x="35" y="62"/>
                    </a:lnTo>
                    <a:lnTo>
                      <a:pt x="35" y="44"/>
                    </a:lnTo>
                    <a:lnTo>
                      <a:pt x="36" y="42"/>
                    </a:lnTo>
                    <a:lnTo>
                      <a:pt x="36" y="31"/>
                    </a:lnTo>
                    <a:lnTo>
                      <a:pt x="36" y="36"/>
                    </a:lnTo>
                    <a:lnTo>
                      <a:pt x="37" y="35"/>
                    </a:lnTo>
                    <a:lnTo>
                      <a:pt x="37" y="31"/>
                    </a:lnTo>
                    <a:lnTo>
                      <a:pt x="37" y="33"/>
                    </a:lnTo>
                    <a:lnTo>
                      <a:pt x="39" y="39"/>
                    </a:lnTo>
                    <a:lnTo>
                      <a:pt x="39" y="30"/>
                    </a:lnTo>
                    <a:lnTo>
                      <a:pt x="39" y="41"/>
                    </a:lnTo>
                    <a:lnTo>
                      <a:pt x="40" y="41"/>
                    </a:lnTo>
                    <a:lnTo>
                      <a:pt x="40" y="39"/>
                    </a:lnTo>
                    <a:lnTo>
                      <a:pt x="40" y="47"/>
                    </a:lnTo>
                    <a:lnTo>
                      <a:pt x="41" y="46"/>
                    </a:lnTo>
                    <a:lnTo>
                      <a:pt x="41" y="60"/>
                    </a:lnTo>
                    <a:lnTo>
                      <a:pt x="43" y="64"/>
                    </a:lnTo>
                    <a:lnTo>
                      <a:pt x="43" y="70"/>
                    </a:lnTo>
                    <a:lnTo>
                      <a:pt x="44" y="75"/>
                    </a:lnTo>
                    <a:lnTo>
                      <a:pt x="44" y="70"/>
                    </a:lnTo>
                    <a:lnTo>
                      <a:pt x="44" y="71"/>
                    </a:lnTo>
                    <a:lnTo>
                      <a:pt x="45" y="70"/>
                    </a:lnTo>
                    <a:lnTo>
                      <a:pt x="45" y="51"/>
                    </a:lnTo>
                    <a:lnTo>
                      <a:pt x="47" y="49"/>
                    </a:lnTo>
                    <a:lnTo>
                      <a:pt x="47" y="33"/>
                    </a:lnTo>
                    <a:lnTo>
                      <a:pt x="48" y="31"/>
                    </a:lnTo>
                    <a:lnTo>
                      <a:pt x="48" y="18"/>
                    </a:lnTo>
                    <a:lnTo>
                      <a:pt x="49" y="15"/>
                    </a:lnTo>
                    <a:lnTo>
                      <a:pt x="49" y="16"/>
                    </a:lnTo>
                    <a:lnTo>
                      <a:pt x="49" y="15"/>
                    </a:lnTo>
                    <a:lnTo>
                      <a:pt x="50" y="17"/>
                    </a:lnTo>
                    <a:lnTo>
                      <a:pt x="50" y="28"/>
                    </a:lnTo>
                    <a:lnTo>
                      <a:pt x="52" y="27"/>
                    </a:lnTo>
                    <a:lnTo>
                      <a:pt x="52" y="39"/>
                    </a:lnTo>
                    <a:lnTo>
                      <a:pt x="52" y="30"/>
                    </a:lnTo>
                    <a:lnTo>
                      <a:pt x="53" y="37"/>
                    </a:lnTo>
                    <a:lnTo>
                      <a:pt x="53" y="40"/>
                    </a:lnTo>
                    <a:lnTo>
                      <a:pt x="54" y="36"/>
                    </a:lnTo>
                    <a:lnTo>
                      <a:pt x="54" y="32"/>
                    </a:lnTo>
                    <a:lnTo>
                      <a:pt x="54" y="33"/>
                    </a:lnTo>
                    <a:lnTo>
                      <a:pt x="56" y="32"/>
                    </a:lnTo>
                    <a:lnTo>
                      <a:pt x="56" y="27"/>
                    </a:lnTo>
                    <a:lnTo>
                      <a:pt x="56" y="31"/>
                    </a:lnTo>
                    <a:lnTo>
                      <a:pt x="57" y="28"/>
                    </a:lnTo>
                    <a:lnTo>
                      <a:pt x="57" y="30"/>
                    </a:lnTo>
                    <a:lnTo>
                      <a:pt x="57" y="26"/>
                    </a:lnTo>
                    <a:lnTo>
                      <a:pt x="58" y="22"/>
                    </a:lnTo>
                    <a:lnTo>
                      <a:pt x="58" y="23"/>
                    </a:lnTo>
                    <a:lnTo>
                      <a:pt x="58" y="21"/>
                    </a:lnTo>
                    <a:lnTo>
                      <a:pt x="60" y="20"/>
                    </a:lnTo>
                    <a:lnTo>
                      <a:pt x="60" y="15"/>
                    </a:lnTo>
                    <a:lnTo>
                      <a:pt x="61" y="17"/>
                    </a:lnTo>
                    <a:lnTo>
                      <a:pt x="61" y="31"/>
                    </a:lnTo>
                    <a:lnTo>
                      <a:pt x="62" y="32"/>
                    </a:lnTo>
                    <a:lnTo>
                      <a:pt x="62" y="56"/>
                    </a:lnTo>
                    <a:lnTo>
                      <a:pt x="64" y="59"/>
                    </a:lnTo>
                    <a:lnTo>
                      <a:pt x="64" y="61"/>
                    </a:lnTo>
                    <a:lnTo>
                      <a:pt x="64" y="60"/>
                    </a:lnTo>
                    <a:lnTo>
                      <a:pt x="65" y="66"/>
                    </a:lnTo>
                    <a:lnTo>
                      <a:pt x="65" y="69"/>
                    </a:lnTo>
                    <a:lnTo>
                      <a:pt x="65" y="62"/>
                    </a:lnTo>
                  </a:path>
                </a:pathLst>
              </a:custGeom>
              <a:noFill/>
              <a:ln w="12700">
                <a:solidFill>
                  <a:schemeClr val="accent1"/>
                </a:solidFill>
                <a:prstDash val="solid"/>
                <a:round/>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60" name="Freeform 308"/>
              <p:cNvSpPr>
                <a:spLocks/>
              </p:cNvSpPr>
              <p:nvPr/>
            </p:nvSpPr>
            <p:spPr bwMode="auto">
              <a:xfrm>
                <a:off x="4982575" y="2355821"/>
                <a:ext cx="191763" cy="185953"/>
              </a:xfrm>
              <a:custGeom>
                <a:avLst/>
                <a:gdLst/>
                <a:ahLst/>
                <a:cxnLst>
                  <a:cxn ang="0">
                    <a:pos x="1" y="53"/>
                  </a:cxn>
                  <a:cxn ang="0">
                    <a:pos x="3" y="43"/>
                  </a:cxn>
                  <a:cxn ang="0">
                    <a:pos x="4" y="28"/>
                  </a:cxn>
                  <a:cxn ang="0">
                    <a:pos x="5" y="22"/>
                  </a:cxn>
                  <a:cxn ang="0">
                    <a:pos x="7" y="13"/>
                  </a:cxn>
                  <a:cxn ang="0">
                    <a:pos x="8" y="3"/>
                  </a:cxn>
                  <a:cxn ang="0">
                    <a:pos x="9" y="1"/>
                  </a:cxn>
                  <a:cxn ang="0">
                    <a:pos x="12" y="16"/>
                  </a:cxn>
                  <a:cxn ang="0">
                    <a:pos x="13" y="27"/>
                  </a:cxn>
                  <a:cxn ang="0">
                    <a:pos x="14" y="20"/>
                  </a:cxn>
                  <a:cxn ang="0">
                    <a:pos x="17" y="19"/>
                  </a:cxn>
                  <a:cxn ang="0">
                    <a:pos x="18" y="3"/>
                  </a:cxn>
                  <a:cxn ang="0">
                    <a:pos x="20" y="30"/>
                  </a:cxn>
                  <a:cxn ang="0">
                    <a:pos x="22" y="54"/>
                  </a:cxn>
                  <a:cxn ang="0">
                    <a:pos x="24" y="64"/>
                  </a:cxn>
                  <a:cxn ang="0">
                    <a:pos x="25" y="59"/>
                  </a:cxn>
                  <a:cxn ang="0">
                    <a:pos x="26" y="60"/>
                  </a:cxn>
                  <a:cxn ang="0">
                    <a:pos x="28" y="49"/>
                  </a:cxn>
                  <a:cxn ang="0">
                    <a:pos x="29" y="43"/>
                  </a:cxn>
                  <a:cxn ang="0">
                    <a:pos x="30" y="43"/>
                  </a:cxn>
                  <a:cxn ang="0">
                    <a:pos x="32" y="40"/>
                  </a:cxn>
                  <a:cxn ang="0">
                    <a:pos x="33" y="30"/>
                  </a:cxn>
                  <a:cxn ang="0">
                    <a:pos x="34" y="20"/>
                  </a:cxn>
                  <a:cxn ang="0">
                    <a:pos x="36" y="22"/>
                  </a:cxn>
                  <a:cxn ang="0">
                    <a:pos x="37" y="22"/>
                  </a:cxn>
                  <a:cxn ang="0">
                    <a:pos x="40" y="11"/>
                  </a:cxn>
                  <a:cxn ang="0">
                    <a:pos x="41" y="6"/>
                  </a:cxn>
                  <a:cxn ang="0">
                    <a:pos x="42" y="8"/>
                  </a:cxn>
                  <a:cxn ang="0">
                    <a:pos x="44" y="20"/>
                  </a:cxn>
                  <a:cxn ang="0">
                    <a:pos x="45" y="25"/>
                  </a:cxn>
                  <a:cxn ang="0">
                    <a:pos x="46" y="53"/>
                  </a:cxn>
                  <a:cxn ang="0">
                    <a:pos x="49" y="54"/>
                  </a:cxn>
                  <a:cxn ang="0">
                    <a:pos x="50" y="57"/>
                  </a:cxn>
                  <a:cxn ang="0">
                    <a:pos x="51" y="53"/>
                  </a:cxn>
                  <a:cxn ang="0">
                    <a:pos x="53" y="44"/>
                  </a:cxn>
                  <a:cxn ang="0">
                    <a:pos x="54" y="35"/>
                  </a:cxn>
                  <a:cxn ang="0">
                    <a:pos x="55" y="27"/>
                  </a:cxn>
                  <a:cxn ang="0">
                    <a:pos x="57" y="6"/>
                  </a:cxn>
                  <a:cxn ang="0">
                    <a:pos x="58" y="0"/>
                  </a:cxn>
                  <a:cxn ang="0">
                    <a:pos x="59" y="3"/>
                  </a:cxn>
                  <a:cxn ang="0">
                    <a:pos x="62" y="28"/>
                  </a:cxn>
                  <a:cxn ang="0">
                    <a:pos x="63" y="37"/>
                  </a:cxn>
                </a:cxnLst>
                <a:rect l="0" t="0" r="r" b="b"/>
                <a:pathLst>
                  <a:path w="65" h="64">
                    <a:moveTo>
                      <a:pt x="0" y="45"/>
                    </a:moveTo>
                    <a:lnTo>
                      <a:pt x="1" y="52"/>
                    </a:lnTo>
                    <a:lnTo>
                      <a:pt x="1" y="53"/>
                    </a:lnTo>
                    <a:lnTo>
                      <a:pt x="1" y="49"/>
                    </a:lnTo>
                    <a:lnTo>
                      <a:pt x="3" y="50"/>
                    </a:lnTo>
                    <a:lnTo>
                      <a:pt x="3" y="43"/>
                    </a:lnTo>
                    <a:lnTo>
                      <a:pt x="4" y="42"/>
                    </a:lnTo>
                    <a:lnTo>
                      <a:pt x="4" y="44"/>
                    </a:lnTo>
                    <a:lnTo>
                      <a:pt x="4" y="28"/>
                    </a:lnTo>
                    <a:lnTo>
                      <a:pt x="5" y="24"/>
                    </a:lnTo>
                    <a:lnTo>
                      <a:pt x="5" y="27"/>
                    </a:lnTo>
                    <a:lnTo>
                      <a:pt x="5" y="22"/>
                    </a:lnTo>
                    <a:lnTo>
                      <a:pt x="7" y="14"/>
                    </a:lnTo>
                    <a:lnTo>
                      <a:pt x="7" y="10"/>
                    </a:lnTo>
                    <a:lnTo>
                      <a:pt x="7" y="13"/>
                    </a:lnTo>
                    <a:lnTo>
                      <a:pt x="8" y="5"/>
                    </a:lnTo>
                    <a:lnTo>
                      <a:pt x="8" y="6"/>
                    </a:lnTo>
                    <a:lnTo>
                      <a:pt x="8" y="3"/>
                    </a:lnTo>
                    <a:lnTo>
                      <a:pt x="9" y="5"/>
                    </a:lnTo>
                    <a:lnTo>
                      <a:pt x="9" y="6"/>
                    </a:lnTo>
                    <a:lnTo>
                      <a:pt x="9" y="1"/>
                    </a:lnTo>
                    <a:lnTo>
                      <a:pt x="11" y="4"/>
                    </a:lnTo>
                    <a:lnTo>
                      <a:pt x="11" y="19"/>
                    </a:lnTo>
                    <a:lnTo>
                      <a:pt x="12" y="16"/>
                    </a:lnTo>
                    <a:lnTo>
                      <a:pt x="12" y="27"/>
                    </a:lnTo>
                    <a:lnTo>
                      <a:pt x="13" y="22"/>
                    </a:lnTo>
                    <a:lnTo>
                      <a:pt x="13" y="27"/>
                    </a:lnTo>
                    <a:lnTo>
                      <a:pt x="13" y="16"/>
                    </a:lnTo>
                    <a:lnTo>
                      <a:pt x="14" y="25"/>
                    </a:lnTo>
                    <a:lnTo>
                      <a:pt x="14" y="20"/>
                    </a:lnTo>
                    <a:lnTo>
                      <a:pt x="16" y="23"/>
                    </a:lnTo>
                    <a:lnTo>
                      <a:pt x="16" y="14"/>
                    </a:lnTo>
                    <a:lnTo>
                      <a:pt x="17" y="19"/>
                    </a:lnTo>
                    <a:lnTo>
                      <a:pt x="17" y="4"/>
                    </a:lnTo>
                    <a:lnTo>
                      <a:pt x="18" y="6"/>
                    </a:lnTo>
                    <a:lnTo>
                      <a:pt x="18" y="3"/>
                    </a:lnTo>
                    <a:lnTo>
                      <a:pt x="18" y="9"/>
                    </a:lnTo>
                    <a:lnTo>
                      <a:pt x="20" y="11"/>
                    </a:lnTo>
                    <a:lnTo>
                      <a:pt x="20" y="30"/>
                    </a:lnTo>
                    <a:lnTo>
                      <a:pt x="21" y="27"/>
                    </a:lnTo>
                    <a:lnTo>
                      <a:pt x="21" y="45"/>
                    </a:lnTo>
                    <a:lnTo>
                      <a:pt x="22" y="54"/>
                    </a:lnTo>
                    <a:lnTo>
                      <a:pt x="22" y="60"/>
                    </a:lnTo>
                    <a:lnTo>
                      <a:pt x="24" y="60"/>
                    </a:lnTo>
                    <a:lnTo>
                      <a:pt x="24" y="64"/>
                    </a:lnTo>
                    <a:lnTo>
                      <a:pt x="24" y="60"/>
                    </a:lnTo>
                    <a:lnTo>
                      <a:pt x="24" y="62"/>
                    </a:lnTo>
                    <a:lnTo>
                      <a:pt x="25" y="59"/>
                    </a:lnTo>
                    <a:lnTo>
                      <a:pt x="25" y="64"/>
                    </a:lnTo>
                    <a:lnTo>
                      <a:pt x="25" y="63"/>
                    </a:lnTo>
                    <a:lnTo>
                      <a:pt x="26" y="60"/>
                    </a:lnTo>
                    <a:lnTo>
                      <a:pt x="26" y="62"/>
                    </a:lnTo>
                    <a:lnTo>
                      <a:pt x="26" y="45"/>
                    </a:lnTo>
                    <a:lnTo>
                      <a:pt x="28" y="49"/>
                    </a:lnTo>
                    <a:lnTo>
                      <a:pt x="28" y="43"/>
                    </a:lnTo>
                    <a:lnTo>
                      <a:pt x="29" y="40"/>
                    </a:lnTo>
                    <a:lnTo>
                      <a:pt x="29" y="43"/>
                    </a:lnTo>
                    <a:lnTo>
                      <a:pt x="29" y="32"/>
                    </a:lnTo>
                    <a:lnTo>
                      <a:pt x="30" y="35"/>
                    </a:lnTo>
                    <a:lnTo>
                      <a:pt x="30" y="43"/>
                    </a:lnTo>
                    <a:lnTo>
                      <a:pt x="30" y="30"/>
                    </a:lnTo>
                    <a:lnTo>
                      <a:pt x="30" y="37"/>
                    </a:lnTo>
                    <a:lnTo>
                      <a:pt x="32" y="40"/>
                    </a:lnTo>
                    <a:lnTo>
                      <a:pt x="32" y="33"/>
                    </a:lnTo>
                    <a:lnTo>
                      <a:pt x="33" y="27"/>
                    </a:lnTo>
                    <a:lnTo>
                      <a:pt x="33" y="30"/>
                    </a:lnTo>
                    <a:lnTo>
                      <a:pt x="33" y="20"/>
                    </a:lnTo>
                    <a:lnTo>
                      <a:pt x="34" y="15"/>
                    </a:lnTo>
                    <a:lnTo>
                      <a:pt x="34" y="20"/>
                    </a:lnTo>
                    <a:lnTo>
                      <a:pt x="34" y="15"/>
                    </a:lnTo>
                    <a:lnTo>
                      <a:pt x="36" y="19"/>
                    </a:lnTo>
                    <a:lnTo>
                      <a:pt x="36" y="22"/>
                    </a:lnTo>
                    <a:lnTo>
                      <a:pt x="37" y="14"/>
                    </a:lnTo>
                    <a:lnTo>
                      <a:pt x="37" y="25"/>
                    </a:lnTo>
                    <a:lnTo>
                      <a:pt x="37" y="22"/>
                    </a:lnTo>
                    <a:lnTo>
                      <a:pt x="38" y="16"/>
                    </a:lnTo>
                    <a:lnTo>
                      <a:pt x="38" y="11"/>
                    </a:lnTo>
                    <a:lnTo>
                      <a:pt x="40" y="11"/>
                    </a:lnTo>
                    <a:lnTo>
                      <a:pt x="40" y="5"/>
                    </a:lnTo>
                    <a:lnTo>
                      <a:pt x="40" y="5"/>
                    </a:lnTo>
                    <a:lnTo>
                      <a:pt x="41" y="6"/>
                    </a:lnTo>
                    <a:lnTo>
                      <a:pt x="41" y="4"/>
                    </a:lnTo>
                    <a:lnTo>
                      <a:pt x="41" y="9"/>
                    </a:lnTo>
                    <a:lnTo>
                      <a:pt x="42" y="8"/>
                    </a:lnTo>
                    <a:lnTo>
                      <a:pt x="42" y="11"/>
                    </a:lnTo>
                    <a:lnTo>
                      <a:pt x="42" y="8"/>
                    </a:lnTo>
                    <a:lnTo>
                      <a:pt x="44" y="20"/>
                    </a:lnTo>
                    <a:lnTo>
                      <a:pt x="44" y="23"/>
                    </a:lnTo>
                    <a:lnTo>
                      <a:pt x="44" y="16"/>
                    </a:lnTo>
                    <a:lnTo>
                      <a:pt x="45" y="25"/>
                    </a:lnTo>
                    <a:lnTo>
                      <a:pt x="45" y="34"/>
                    </a:lnTo>
                    <a:lnTo>
                      <a:pt x="46" y="39"/>
                    </a:lnTo>
                    <a:lnTo>
                      <a:pt x="46" y="53"/>
                    </a:lnTo>
                    <a:lnTo>
                      <a:pt x="47" y="58"/>
                    </a:lnTo>
                    <a:lnTo>
                      <a:pt x="47" y="53"/>
                    </a:lnTo>
                    <a:lnTo>
                      <a:pt x="49" y="54"/>
                    </a:lnTo>
                    <a:lnTo>
                      <a:pt x="49" y="53"/>
                    </a:lnTo>
                    <a:lnTo>
                      <a:pt x="50" y="54"/>
                    </a:lnTo>
                    <a:lnTo>
                      <a:pt x="50" y="57"/>
                    </a:lnTo>
                    <a:lnTo>
                      <a:pt x="50" y="50"/>
                    </a:lnTo>
                    <a:lnTo>
                      <a:pt x="50" y="52"/>
                    </a:lnTo>
                    <a:lnTo>
                      <a:pt x="51" y="53"/>
                    </a:lnTo>
                    <a:lnTo>
                      <a:pt x="51" y="54"/>
                    </a:lnTo>
                    <a:lnTo>
                      <a:pt x="51" y="40"/>
                    </a:lnTo>
                    <a:lnTo>
                      <a:pt x="53" y="44"/>
                    </a:lnTo>
                    <a:lnTo>
                      <a:pt x="53" y="39"/>
                    </a:lnTo>
                    <a:lnTo>
                      <a:pt x="54" y="35"/>
                    </a:lnTo>
                    <a:lnTo>
                      <a:pt x="54" y="35"/>
                    </a:lnTo>
                    <a:lnTo>
                      <a:pt x="54" y="29"/>
                    </a:lnTo>
                    <a:lnTo>
                      <a:pt x="55" y="22"/>
                    </a:lnTo>
                    <a:lnTo>
                      <a:pt x="55" y="27"/>
                    </a:lnTo>
                    <a:lnTo>
                      <a:pt x="55" y="20"/>
                    </a:lnTo>
                    <a:lnTo>
                      <a:pt x="57" y="23"/>
                    </a:lnTo>
                    <a:lnTo>
                      <a:pt x="57" y="6"/>
                    </a:lnTo>
                    <a:lnTo>
                      <a:pt x="57" y="9"/>
                    </a:lnTo>
                    <a:lnTo>
                      <a:pt x="58" y="6"/>
                    </a:lnTo>
                    <a:lnTo>
                      <a:pt x="58" y="0"/>
                    </a:lnTo>
                    <a:lnTo>
                      <a:pt x="58" y="5"/>
                    </a:lnTo>
                    <a:lnTo>
                      <a:pt x="59" y="9"/>
                    </a:lnTo>
                    <a:lnTo>
                      <a:pt x="59" y="3"/>
                    </a:lnTo>
                    <a:lnTo>
                      <a:pt x="61" y="10"/>
                    </a:lnTo>
                    <a:lnTo>
                      <a:pt x="61" y="22"/>
                    </a:lnTo>
                    <a:lnTo>
                      <a:pt x="62" y="28"/>
                    </a:lnTo>
                    <a:lnTo>
                      <a:pt x="62" y="37"/>
                    </a:lnTo>
                    <a:lnTo>
                      <a:pt x="62" y="34"/>
                    </a:lnTo>
                    <a:lnTo>
                      <a:pt x="63" y="37"/>
                    </a:lnTo>
                    <a:lnTo>
                      <a:pt x="63" y="42"/>
                    </a:lnTo>
                    <a:lnTo>
                      <a:pt x="65" y="42"/>
                    </a:lnTo>
                  </a:path>
                </a:pathLst>
              </a:custGeom>
              <a:noFill/>
              <a:ln w="12700">
                <a:solidFill>
                  <a:schemeClr val="accent1"/>
                </a:solidFill>
                <a:prstDash val="solid"/>
                <a:round/>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61" name="Freeform 309"/>
              <p:cNvSpPr>
                <a:spLocks/>
              </p:cNvSpPr>
              <p:nvPr/>
            </p:nvSpPr>
            <p:spPr bwMode="auto">
              <a:xfrm>
                <a:off x="5174338" y="2326765"/>
                <a:ext cx="191767" cy="180144"/>
              </a:xfrm>
              <a:custGeom>
                <a:avLst/>
                <a:gdLst/>
                <a:ahLst/>
                <a:cxnLst>
                  <a:cxn ang="0">
                    <a:pos x="1" y="58"/>
                  </a:cxn>
                  <a:cxn ang="0">
                    <a:pos x="2" y="59"/>
                  </a:cxn>
                  <a:cxn ang="0">
                    <a:pos x="5" y="55"/>
                  </a:cxn>
                  <a:cxn ang="0">
                    <a:pos x="6" y="54"/>
                  </a:cxn>
                  <a:cxn ang="0">
                    <a:pos x="8" y="33"/>
                  </a:cxn>
                  <a:cxn ang="0">
                    <a:pos x="10" y="26"/>
                  </a:cxn>
                  <a:cxn ang="0">
                    <a:pos x="12" y="26"/>
                  </a:cxn>
                  <a:cxn ang="0">
                    <a:pos x="13" y="23"/>
                  </a:cxn>
                  <a:cxn ang="0">
                    <a:pos x="14" y="21"/>
                  </a:cxn>
                  <a:cxn ang="0">
                    <a:pos x="15" y="38"/>
                  </a:cxn>
                  <a:cxn ang="0">
                    <a:pos x="18" y="52"/>
                  </a:cxn>
                  <a:cxn ang="0">
                    <a:pos x="19" y="55"/>
                  </a:cxn>
                  <a:cxn ang="0">
                    <a:pos x="21" y="54"/>
                  </a:cxn>
                  <a:cxn ang="0">
                    <a:pos x="23" y="42"/>
                  </a:cxn>
                  <a:cxn ang="0">
                    <a:pos x="25" y="52"/>
                  </a:cxn>
                  <a:cxn ang="0">
                    <a:pos x="26" y="32"/>
                  </a:cxn>
                  <a:cxn ang="0">
                    <a:pos x="27" y="35"/>
                  </a:cxn>
                  <a:cxn ang="0">
                    <a:pos x="29" y="30"/>
                  </a:cxn>
                  <a:cxn ang="0">
                    <a:pos x="30" y="24"/>
                  </a:cxn>
                  <a:cxn ang="0">
                    <a:pos x="31" y="20"/>
                  </a:cxn>
                  <a:cxn ang="0">
                    <a:pos x="34" y="33"/>
                  </a:cxn>
                  <a:cxn ang="0">
                    <a:pos x="35" y="49"/>
                  </a:cxn>
                  <a:cxn ang="0">
                    <a:pos x="37" y="44"/>
                  </a:cxn>
                  <a:cxn ang="0">
                    <a:pos x="38" y="58"/>
                  </a:cxn>
                  <a:cxn ang="0">
                    <a:pos x="39" y="52"/>
                  </a:cxn>
                  <a:cxn ang="0">
                    <a:pos x="41" y="49"/>
                  </a:cxn>
                  <a:cxn ang="0">
                    <a:pos x="42" y="52"/>
                  </a:cxn>
                  <a:cxn ang="0">
                    <a:pos x="43" y="43"/>
                  </a:cxn>
                  <a:cxn ang="0">
                    <a:pos x="45" y="40"/>
                  </a:cxn>
                  <a:cxn ang="0">
                    <a:pos x="46" y="29"/>
                  </a:cxn>
                  <a:cxn ang="0">
                    <a:pos x="47" y="29"/>
                  </a:cxn>
                  <a:cxn ang="0">
                    <a:pos x="48" y="24"/>
                  </a:cxn>
                  <a:cxn ang="0">
                    <a:pos x="51" y="25"/>
                  </a:cxn>
                  <a:cxn ang="0">
                    <a:pos x="52" y="43"/>
                  </a:cxn>
                  <a:cxn ang="0">
                    <a:pos x="54" y="52"/>
                  </a:cxn>
                  <a:cxn ang="0">
                    <a:pos x="55" y="53"/>
                  </a:cxn>
                  <a:cxn ang="0">
                    <a:pos x="58" y="49"/>
                  </a:cxn>
                  <a:cxn ang="0">
                    <a:pos x="59" y="52"/>
                  </a:cxn>
                  <a:cxn ang="0">
                    <a:pos x="60" y="54"/>
                  </a:cxn>
                  <a:cxn ang="0">
                    <a:pos x="62" y="39"/>
                  </a:cxn>
                  <a:cxn ang="0">
                    <a:pos x="64" y="19"/>
                  </a:cxn>
                  <a:cxn ang="0">
                    <a:pos x="66" y="0"/>
                  </a:cxn>
                </a:cxnLst>
                <a:rect l="0" t="0" r="r" b="b"/>
                <a:pathLst>
                  <a:path w="67" h="62">
                    <a:moveTo>
                      <a:pt x="0" y="52"/>
                    </a:moveTo>
                    <a:lnTo>
                      <a:pt x="0" y="49"/>
                    </a:lnTo>
                    <a:lnTo>
                      <a:pt x="1" y="58"/>
                    </a:lnTo>
                    <a:lnTo>
                      <a:pt x="1" y="60"/>
                    </a:lnTo>
                    <a:lnTo>
                      <a:pt x="2" y="57"/>
                    </a:lnTo>
                    <a:lnTo>
                      <a:pt x="2" y="59"/>
                    </a:lnTo>
                    <a:lnTo>
                      <a:pt x="4" y="62"/>
                    </a:lnTo>
                    <a:lnTo>
                      <a:pt x="4" y="54"/>
                    </a:lnTo>
                    <a:lnTo>
                      <a:pt x="5" y="55"/>
                    </a:lnTo>
                    <a:lnTo>
                      <a:pt x="5" y="57"/>
                    </a:lnTo>
                    <a:lnTo>
                      <a:pt x="5" y="48"/>
                    </a:lnTo>
                    <a:lnTo>
                      <a:pt x="6" y="54"/>
                    </a:lnTo>
                    <a:lnTo>
                      <a:pt x="6" y="45"/>
                    </a:lnTo>
                    <a:lnTo>
                      <a:pt x="8" y="44"/>
                    </a:lnTo>
                    <a:lnTo>
                      <a:pt x="8" y="33"/>
                    </a:lnTo>
                    <a:lnTo>
                      <a:pt x="9" y="35"/>
                    </a:lnTo>
                    <a:lnTo>
                      <a:pt x="9" y="23"/>
                    </a:lnTo>
                    <a:lnTo>
                      <a:pt x="10" y="26"/>
                    </a:lnTo>
                    <a:lnTo>
                      <a:pt x="10" y="24"/>
                    </a:lnTo>
                    <a:lnTo>
                      <a:pt x="12" y="16"/>
                    </a:lnTo>
                    <a:lnTo>
                      <a:pt x="12" y="26"/>
                    </a:lnTo>
                    <a:lnTo>
                      <a:pt x="12" y="23"/>
                    </a:lnTo>
                    <a:lnTo>
                      <a:pt x="13" y="21"/>
                    </a:lnTo>
                    <a:lnTo>
                      <a:pt x="13" y="23"/>
                    </a:lnTo>
                    <a:lnTo>
                      <a:pt x="13" y="19"/>
                    </a:lnTo>
                    <a:lnTo>
                      <a:pt x="14" y="24"/>
                    </a:lnTo>
                    <a:lnTo>
                      <a:pt x="14" y="21"/>
                    </a:lnTo>
                    <a:lnTo>
                      <a:pt x="14" y="29"/>
                    </a:lnTo>
                    <a:lnTo>
                      <a:pt x="15" y="21"/>
                    </a:lnTo>
                    <a:lnTo>
                      <a:pt x="15" y="38"/>
                    </a:lnTo>
                    <a:lnTo>
                      <a:pt x="17" y="44"/>
                    </a:lnTo>
                    <a:lnTo>
                      <a:pt x="17" y="50"/>
                    </a:lnTo>
                    <a:lnTo>
                      <a:pt x="18" y="52"/>
                    </a:lnTo>
                    <a:lnTo>
                      <a:pt x="18" y="57"/>
                    </a:lnTo>
                    <a:lnTo>
                      <a:pt x="18" y="54"/>
                    </a:lnTo>
                    <a:lnTo>
                      <a:pt x="19" y="55"/>
                    </a:lnTo>
                    <a:lnTo>
                      <a:pt x="19" y="52"/>
                    </a:lnTo>
                    <a:lnTo>
                      <a:pt x="21" y="50"/>
                    </a:lnTo>
                    <a:lnTo>
                      <a:pt x="21" y="54"/>
                    </a:lnTo>
                    <a:lnTo>
                      <a:pt x="22" y="45"/>
                    </a:lnTo>
                    <a:lnTo>
                      <a:pt x="22" y="39"/>
                    </a:lnTo>
                    <a:lnTo>
                      <a:pt x="23" y="42"/>
                    </a:lnTo>
                    <a:lnTo>
                      <a:pt x="23" y="47"/>
                    </a:lnTo>
                    <a:lnTo>
                      <a:pt x="25" y="47"/>
                    </a:lnTo>
                    <a:lnTo>
                      <a:pt x="25" y="52"/>
                    </a:lnTo>
                    <a:lnTo>
                      <a:pt x="25" y="38"/>
                    </a:lnTo>
                    <a:lnTo>
                      <a:pt x="26" y="34"/>
                    </a:lnTo>
                    <a:lnTo>
                      <a:pt x="26" y="32"/>
                    </a:lnTo>
                    <a:lnTo>
                      <a:pt x="27" y="34"/>
                    </a:lnTo>
                    <a:lnTo>
                      <a:pt x="27" y="32"/>
                    </a:lnTo>
                    <a:lnTo>
                      <a:pt x="27" y="35"/>
                    </a:lnTo>
                    <a:lnTo>
                      <a:pt x="29" y="32"/>
                    </a:lnTo>
                    <a:lnTo>
                      <a:pt x="29" y="29"/>
                    </a:lnTo>
                    <a:lnTo>
                      <a:pt x="29" y="30"/>
                    </a:lnTo>
                    <a:lnTo>
                      <a:pt x="30" y="26"/>
                    </a:lnTo>
                    <a:lnTo>
                      <a:pt x="30" y="32"/>
                    </a:lnTo>
                    <a:lnTo>
                      <a:pt x="30" y="24"/>
                    </a:lnTo>
                    <a:lnTo>
                      <a:pt x="31" y="25"/>
                    </a:lnTo>
                    <a:lnTo>
                      <a:pt x="31" y="18"/>
                    </a:lnTo>
                    <a:lnTo>
                      <a:pt x="31" y="20"/>
                    </a:lnTo>
                    <a:lnTo>
                      <a:pt x="33" y="23"/>
                    </a:lnTo>
                    <a:lnTo>
                      <a:pt x="33" y="29"/>
                    </a:lnTo>
                    <a:lnTo>
                      <a:pt x="34" y="33"/>
                    </a:lnTo>
                    <a:lnTo>
                      <a:pt x="34" y="35"/>
                    </a:lnTo>
                    <a:lnTo>
                      <a:pt x="35" y="42"/>
                    </a:lnTo>
                    <a:lnTo>
                      <a:pt x="35" y="49"/>
                    </a:lnTo>
                    <a:lnTo>
                      <a:pt x="35" y="42"/>
                    </a:lnTo>
                    <a:lnTo>
                      <a:pt x="37" y="54"/>
                    </a:lnTo>
                    <a:lnTo>
                      <a:pt x="37" y="44"/>
                    </a:lnTo>
                    <a:lnTo>
                      <a:pt x="37" y="53"/>
                    </a:lnTo>
                    <a:lnTo>
                      <a:pt x="38" y="44"/>
                    </a:lnTo>
                    <a:lnTo>
                      <a:pt x="38" y="58"/>
                    </a:lnTo>
                    <a:lnTo>
                      <a:pt x="38" y="50"/>
                    </a:lnTo>
                    <a:lnTo>
                      <a:pt x="39" y="58"/>
                    </a:lnTo>
                    <a:lnTo>
                      <a:pt x="39" y="52"/>
                    </a:lnTo>
                    <a:lnTo>
                      <a:pt x="39" y="53"/>
                    </a:lnTo>
                    <a:lnTo>
                      <a:pt x="41" y="52"/>
                    </a:lnTo>
                    <a:lnTo>
                      <a:pt x="41" y="49"/>
                    </a:lnTo>
                    <a:lnTo>
                      <a:pt x="41" y="52"/>
                    </a:lnTo>
                    <a:lnTo>
                      <a:pt x="42" y="48"/>
                    </a:lnTo>
                    <a:lnTo>
                      <a:pt x="42" y="52"/>
                    </a:lnTo>
                    <a:lnTo>
                      <a:pt x="42" y="48"/>
                    </a:lnTo>
                    <a:lnTo>
                      <a:pt x="42" y="49"/>
                    </a:lnTo>
                    <a:lnTo>
                      <a:pt x="43" y="43"/>
                    </a:lnTo>
                    <a:lnTo>
                      <a:pt x="43" y="47"/>
                    </a:lnTo>
                    <a:lnTo>
                      <a:pt x="43" y="40"/>
                    </a:lnTo>
                    <a:lnTo>
                      <a:pt x="45" y="40"/>
                    </a:lnTo>
                    <a:lnTo>
                      <a:pt x="45" y="32"/>
                    </a:lnTo>
                    <a:lnTo>
                      <a:pt x="45" y="35"/>
                    </a:lnTo>
                    <a:lnTo>
                      <a:pt x="46" y="29"/>
                    </a:lnTo>
                    <a:lnTo>
                      <a:pt x="46" y="37"/>
                    </a:lnTo>
                    <a:lnTo>
                      <a:pt x="47" y="28"/>
                    </a:lnTo>
                    <a:lnTo>
                      <a:pt x="47" y="29"/>
                    </a:lnTo>
                    <a:lnTo>
                      <a:pt x="47" y="25"/>
                    </a:lnTo>
                    <a:lnTo>
                      <a:pt x="48" y="32"/>
                    </a:lnTo>
                    <a:lnTo>
                      <a:pt x="48" y="24"/>
                    </a:lnTo>
                    <a:lnTo>
                      <a:pt x="50" y="25"/>
                    </a:lnTo>
                    <a:lnTo>
                      <a:pt x="50" y="26"/>
                    </a:lnTo>
                    <a:lnTo>
                      <a:pt x="51" y="25"/>
                    </a:lnTo>
                    <a:lnTo>
                      <a:pt x="51" y="32"/>
                    </a:lnTo>
                    <a:lnTo>
                      <a:pt x="52" y="33"/>
                    </a:lnTo>
                    <a:lnTo>
                      <a:pt x="52" y="43"/>
                    </a:lnTo>
                    <a:lnTo>
                      <a:pt x="54" y="48"/>
                    </a:lnTo>
                    <a:lnTo>
                      <a:pt x="54" y="44"/>
                    </a:lnTo>
                    <a:lnTo>
                      <a:pt x="54" y="52"/>
                    </a:lnTo>
                    <a:lnTo>
                      <a:pt x="55" y="49"/>
                    </a:lnTo>
                    <a:lnTo>
                      <a:pt x="55" y="47"/>
                    </a:lnTo>
                    <a:lnTo>
                      <a:pt x="55" y="53"/>
                    </a:lnTo>
                    <a:lnTo>
                      <a:pt x="56" y="49"/>
                    </a:lnTo>
                    <a:lnTo>
                      <a:pt x="56" y="45"/>
                    </a:lnTo>
                    <a:lnTo>
                      <a:pt x="58" y="49"/>
                    </a:lnTo>
                    <a:lnTo>
                      <a:pt x="58" y="48"/>
                    </a:lnTo>
                    <a:lnTo>
                      <a:pt x="59" y="54"/>
                    </a:lnTo>
                    <a:lnTo>
                      <a:pt x="59" y="52"/>
                    </a:lnTo>
                    <a:lnTo>
                      <a:pt x="59" y="55"/>
                    </a:lnTo>
                    <a:lnTo>
                      <a:pt x="60" y="58"/>
                    </a:lnTo>
                    <a:lnTo>
                      <a:pt x="60" y="54"/>
                    </a:lnTo>
                    <a:lnTo>
                      <a:pt x="62" y="48"/>
                    </a:lnTo>
                    <a:lnTo>
                      <a:pt x="62" y="50"/>
                    </a:lnTo>
                    <a:lnTo>
                      <a:pt x="62" y="39"/>
                    </a:lnTo>
                    <a:lnTo>
                      <a:pt x="63" y="38"/>
                    </a:lnTo>
                    <a:lnTo>
                      <a:pt x="63" y="20"/>
                    </a:lnTo>
                    <a:lnTo>
                      <a:pt x="64" y="19"/>
                    </a:lnTo>
                    <a:lnTo>
                      <a:pt x="64" y="4"/>
                    </a:lnTo>
                    <a:lnTo>
                      <a:pt x="66" y="5"/>
                    </a:lnTo>
                    <a:lnTo>
                      <a:pt x="66" y="0"/>
                    </a:lnTo>
                    <a:lnTo>
                      <a:pt x="66" y="3"/>
                    </a:lnTo>
                    <a:lnTo>
                      <a:pt x="67" y="0"/>
                    </a:lnTo>
                  </a:path>
                </a:pathLst>
              </a:custGeom>
              <a:noFill/>
              <a:ln w="12700">
                <a:solidFill>
                  <a:schemeClr val="accent1"/>
                </a:solidFill>
                <a:prstDash val="solid"/>
                <a:round/>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62" name="Freeform 310"/>
              <p:cNvSpPr>
                <a:spLocks/>
              </p:cNvSpPr>
              <p:nvPr/>
            </p:nvSpPr>
            <p:spPr bwMode="auto">
              <a:xfrm>
                <a:off x="5366105" y="2326765"/>
                <a:ext cx="191763" cy="197577"/>
              </a:xfrm>
              <a:custGeom>
                <a:avLst/>
                <a:gdLst/>
                <a:ahLst/>
                <a:cxnLst>
                  <a:cxn ang="0">
                    <a:pos x="1" y="11"/>
                  </a:cxn>
                  <a:cxn ang="0">
                    <a:pos x="3" y="20"/>
                  </a:cxn>
                  <a:cxn ang="0">
                    <a:pos x="4" y="16"/>
                  </a:cxn>
                  <a:cxn ang="0">
                    <a:pos x="7" y="23"/>
                  </a:cxn>
                  <a:cxn ang="0">
                    <a:pos x="8" y="18"/>
                  </a:cxn>
                  <a:cxn ang="0">
                    <a:pos x="9" y="16"/>
                  </a:cxn>
                  <a:cxn ang="0">
                    <a:pos x="11" y="33"/>
                  </a:cxn>
                  <a:cxn ang="0">
                    <a:pos x="12" y="60"/>
                  </a:cxn>
                  <a:cxn ang="0">
                    <a:pos x="13" y="62"/>
                  </a:cxn>
                  <a:cxn ang="0">
                    <a:pos x="16" y="49"/>
                  </a:cxn>
                  <a:cxn ang="0">
                    <a:pos x="17" y="38"/>
                  </a:cxn>
                  <a:cxn ang="0">
                    <a:pos x="18" y="39"/>
                  </a:cxn>
                  <a:cxn ang="0">
                    <a:pos x="20" y="44"/>
                  </a:cxn>
                  <a:cxn ang="0">
                    <a:pos x="21" y="45"/>
                  </a:cxn>
                  <a:cxn ang="0">
                    <a:pos x="22" y="49"/>
                  </a:cxn>
                  <a:cxn ang="0">
                    <a:pos x="25" y="44"/>
                  </a:cxn>
                  <a:cxn ang="0">
                    <a:pos x="26" y="33"/>
                  </a:cxn>
                  <a:cxn ang="0">
                    <a:pos x="28" y="34"/>
                  </a:cxn>
                  <a:cxn ang="0">
                    <a:pos x="29" y="38"/>
                  </a:cxn>
                  <a:cxn ang="0">
                    <a:pos x="30" y="37"/>
                  </a:cxn>
                  <a:cxn ang="0">
                    <a:pos x="32" y="32"/>
                  </a:cxn>
                  <a:cxn ang="0">
                    <a:pos x="33" y="37"/>
                  </a:cxn>
                  <a:cxn ang="0">
                    <a:pos x="34" y="30"/>
                  </a:cxn>
                  <a:cxn ang="0">
                    <a:pos x="37" y="25"/>
                  </a:cxn>
                  <a:cxn ang="0">
                    <a:pos x="38" y="24"/>
                  </a:cxn>
                  <a:cxn ang="0">
                    <a:pos x="40" y="23"/>
                  </a:cxn>
                  <a:cxn ang="0">
                    <a:pos x="41" y="20"/>
                  </a:cxn>
                  <a:cxn ang="0">
                    <a:pos x="42" y="37"/>
                  </a:cxn>
                  <a:cxn ang="0">
                    <a:pos x="43" y="60"/>
                  </a:cxn>
                  <a:cxn ang="0">
                    <a:pos x="46" y="48"/>
                  </a:cxn>
                  <a:cxn ang="0">
                    <a:pos x="47" y="32"/>
                  </a:cxn>
                  <a:cxn ang="0">
                    <a:pos x="49" y="40"/>
                  </a:cxn>
                  <a:cxn ang="0">
                    <a:pos x="50" y="33"/>
                  </a:cxn>
                  <a:cxn ang="0">
                    <a:pos x="51" y="28"/>
                  </a:cxn>
                  <a:cxn ang="0">
                    <a:pos x="53" y="10"/>
                  </a:cxn>
                  <a:cxn ang="0">
                    <a:pos x="54" y="35"/>
                  </a:cxn>
                  <a:cxn ang="0">
                    <a:pos x="57" y="57"/>
                  </a:cxn>
                  <a:cxn ang="0">
                    <a:pos x="58" y="59"/>
                  </a:cxn>
                  <a:cxn ang="0">
                    <a:pos x="59" y="62"/>
                  </a:cxn>
                  <a:cxn ang="0">
                    <a:pos x="61" y="62"/>
                  </a:cxn>
                  <a:cxn ang="0">
                    <a:pos x="62" y="58"/>
                  </a:cxn>
                  <a:cxn ang="0">
                    <a:pos x="63" y="63"/>
                  </a:cxn>
                </a:cxnLst>
                <a:rect l="0" t="0" r="r" b="b"/>
                <a:pathLst>
                  <a:path w="65" h="68">
                    <a:moveTo>
                      <a:pt x="0" y="0"/>
                    </a:moveTo>
                    <a:lnTo>
                      <a:pt x="0" y="5"/>
                    </a:lnTo>
                    <a:lnTo>
                      <a:pt x="1" y="11"/>
                    </a:lnTo>
                    <a:lnTo>
                      <a:pt x="1" y="18"/>
                    </a:lnTo>
                    <a:lnTo>
                      <a:pt x="3" y="14"/>
                    </a:lnTo>
                    <a:lnTo>
                      <a:pt x="3" y="20"/>
                    </a:lnTo>
                    <a:lnTo>
                      <a:pt x="3" y="14"/>
                    </a:lnTo>
                    <a:lnTo>
                      <a:pt x="4" y="18"/>
                    </a:lnTo>
                    <a:lnTo>
                      <a:pt x="4" y="16"/>
                    </a:lnTo>
                    <a:lnTo>
                      <a:pt x="5" y="19"/>
                    </a:lnTo>
                    <a:lnTo>
                      <a:pt x="5" y="23"/>
                    </a:lnTo>
                    <a:lnTo>
                      <a:pt x="7" y="23"/>
                    </a:lnTo>
                    <a:lnTo>
                      <a:pt x="7" y="13"/>
                    </a:lnTo>
                    <a:lnTo>
                      <a:pt x="7" y="20"/>
                    </a:lnTo>
                    <a:lnTo>
                      <a:pt x="8" y="18"/>
                    </a:lnTo>
                    <a:lnTo>
                      <a:pt x="8" y="23"/>
                    </a:lnTo>
                    <a:lnTo>
                      <a:pt x="8" y="21"/>
                    </a:lnTo>
                    <a:lnTo>
                      <a:pt x="9" y="16"/>
                    </a:lnTo>
                    <a:lnTo>
                      <a:pt x="9" y="25"/>
                    </a:lnTo>
                    <a:lnTo>
                      <a:pt x="11" y="32"/>
                    </a:lnTo>
                    <a:lnTo>
                      <a:pt x="11" y="33"/>
                    </a:lnTo>
                    <a:lnTo>
                      <a:pt x="11" y="32"/>
                    </a:lnTo>
                    <a:lnTo>
                      <a:pt x="12" y="48"/>
                    </a:lnTo>
                    <a:lnTo>
                      <a:pt x="12" y="60"/>
                    </a:lnTo>
                    <a:lnTo>
                      <a:pt x="12" y="55"/>
                    </a:lnTo>
                    <a:lnTo>
                      <a:pt x="13" y="64"/>
                    </a:lnTo>
                    <a:lnTo>
                      <a:pt x="13" y="62"/>
                    </a:lnTo>
                    <a:lnTo>
                      <a:pt x="14" y="62"/>
                    </a:lnTo>
                    <a:lnTo>
                      <a:pt x="14" y="53"/>
                    </a:lnTo>
                    <a:lnTo>
                      <a:pt x="16" y="49"/>
                    </a:lnTo>
                    <a:lnTo>
                      <a:pt x="16" y="42"/>
                    </a:lnTo>
                    <a:lnTo>
                      <a:pt x="17" y="42"/>
                    </a:lnTo>
                    <a:lnTo>
                      <a:pt x="17" y="38"/>
                    </a:lnTo>
                    <a:lnTo>
                      <a:pt x="18" y="39"/>
                    </a:lnTo>
                    <a:lnTo>
                      <a:pt x="18" y="40"/>
                    </a:lnTo>
                    <a:lnTo>
                      <a:pt x="18" y="39"/>
                    </a:lnTo>
                    <a:lnTo>
                      <a:pt x="20" y="38"/>
                    </a:lnTo>
                    <a:lnTo>
                      <a:pt x="20" y="45"/>
                    </a:lnTo>
                    <a:lnTo>
                      <a:pt x="20" y="44"/>
                    </a:lnTo>
                    <a:lnTo>
                      <a:pt x="21" y="48"/>
                    </a:lnTo>
                    <a:lnTo>
                      <a:pt x="21" y="53"/>
                    </a:lnTo>
                    <a:lnTo>
                      <a:pt x="21" y="45"/>
                    </a:lnTo>
                    <a:lnTo>
                      <a:pt x="22" y="53"/>
                    </a:lnTo>
                    <a:lnTo>
                      <a:pt x="22" y="44"/>
                    </a:lnTo>
                    <a:lnTo>
                      <a:pt x="22" y="49"/>
                    </a:lnTo>
                    <a:lnTo>
                      <a:pt x="24" y="50"/>
                    </a:lnTo>
                    <a:lnTo>
                      <a:pt x="24" y="40"/>
                    </a:lnTo>
                    <a:lnTo>
                      <a:pt x="25" y="44"/>
                    </a:lnTo>
                    <a:lnTo>
                      <a:pt x="25" y="32"/>
                    </a:lnTo>
                    <a:lnTo>
                      <a:pt x="25" y="34"/>
                    </a:lnTo>
                    <a:lnTo>
                      <a:pt x="26" y="33"/>
                    </a:lnTo>
                    <a:lnTo>
                      <a:pt x="26" y="26"/>
                    </a:lnTo>
                    <a:lnTo>
                      <a:pt x="26" y="33"/>
                    </a:lnTo>
                    <a:lnTo>
                      <a:pt x="28" y="34"/>
                    </a:lnTo>
                    <a:lnTo>
                      <a:pt x="28" y="39"/>
                    </a:lnTo>
                    <a:lnTo>
                      <a:pt x="28" y="39"/>
                    </a:lnTo>
                    <a:lnTo>
                      <a:pt x="29" y="38"/>
                    </a:lnTo>
                    <a:lnTo>
                      <a:pt x="29" y="35"/>
                    </a:lnTo>
                    <a:lnTo>
                      <a:pt x="29" y="40"/>
                    </a:lnTo>
                    <a:lnTo>
                      <a:pt x="30" y="37"/>
                    </a:lnTo>
                    <a:lnTo>
                      <a:pt x="30" y="35"/>
                    </a:lnTo>
                    <a:lnTo>
                      <a:pt x="30" y="40"/>
                    </a:lnTo>
                    <a:lnTo>
                      <a:pt x="32" y="32"/>
                    </a:lnTo>
                    <a:lnTo>
                      <a:pt x="32" y="40"/>
                    </a:lnTo>
                    <a:lnTo>
                      <a:pt x="33" y="42"/>
                    </a:lnTo>
                    <a:lnTo>
                      <a:pt x="33" y="37"/>
                    </a:lnTo>
                    <a:lnTo>
                      <a:pt x="34" y="38"/>
                    </a:lnTo>
                    <a:lnTo>
                      <a:pt x="34" y="40"/>
                    </a:lnTo>
                    <a:lnTo>
                      <a:pt x="34" y="30"/>
                    </a:lnTo>
                    <a:lnTo>
                      <a:pt x="36" y="44"/>
                    </a:lnTo>
                    <a:lnTo>
                      <a:pt x="36" y="24"/>
                    </a:lnTo>
                    <a:lnTo>
                      <a:pt x="37" y="25"/>
                    </a:lnTo>
                    <a:lnTo>
                      <a:pt x="37" y="30"/>
                    </a:lnTo>
                    <a:lnTo>
                      <a:pt x="37" y="29"/>
                    </a:lnTo>
                    <a:lnTo>
                      <a:pt x="38" y="24"/>
                    </a:lnTo>
                    <a:lnTo>
                      <a:pt x="38" y="32"/>
                    </a:lnTo>
                    <a:lnTo>
                      <a:pt x="38" y="21"/>
                    </a:lnTo>
                    <a:lnTo>
                      <a:pt x="40" y="23"/>
                    </a:lnTo>
                    <a:lnTo>
                      <a:pt x="40" y="26"/>
                    </a:lnTo>
                    <a:lnTo>
                      <a:pt x="40" y="24"/>
                    </a:lnTo>
                    <a:lnTo>
                      <a:pt x="41" y="20"/>
                    </a:lnTo>
                    <a:lnTo>
                      <a:pt x="41" y="35"/>
                    </a:lnTo>
                    <a:lnTo>
                      <a:pt x="41" y="32"/>
                    </a:lnTo>
                    <a:lnTo>
                      <a:pt x="42" y="37"/>
                    </a:lnTo>
                    <a:lnTo>
                      <a:pt x="42" y="49"/>
                    </a:lnTo>
                    <a:lnTo>
                      <a:pt x="43" y="55"/>
                    </a:lnTo>
                    <a:lnTo>
                      <a:pt x="43" y="60"/>
                    </a:lnTo>
                    <a:lnTo>
                      <a:pt x="45" y="64"/>
                    </a:lnTo>
                    <a:lnTo>
                      <a:pt x="45" y="52"/>
                    </a:lnTo>
                    <a:lnTo>
                      <a:pt x="46" y="48"/>
                    </a:lnTo>
                    <a:lnTo>
                      <a:pt x="46" y="43"/>
                    </a:lnTo>
                    <a:lnTo>
                      <a:pt x="47" y="47"/>
                    </a:lnTo>
                    <a:lnTo>
                      <a:pt x="47" y="32"/>
                    </a:lnTo>
                    <a:lnTo>
                      <a:pt x="47" y="34"/>
                    </a:lnTo>
                    <a:lnTo>
                      <a:pt x="49" y="32"/>
                    </a:lnTo>
                    <a:lnTo>
                      <a:pt x="49" y="40"/>
                    </a:lnTo>
                    <a:lnTo>
                      <a:pt x="49" y="29"/>
                    </a:lnTo>
                    <a:lnTo>
                      <a:pt x="49" y="38"/>
                    </a:lnTo>
                    <a:lnTo>
                      <a:pt x="50" y="33"/>
                    </a:lnTo>
                    <a:lnTo>
                      <a:pt x="50" y="30"/>
                    </a:lnTo>
                    <a:lnTo>
                      <a:pt x="50" y="32"/>
                    </a:lnTo>
                    <a:lnTo>
                      <a:pt x="51" y="28"/>
                    </a:lnTo>
                    <a:lnTo>
                      <a:pt x="51" y="16"/>
                    </a:lnTo>
                    <a:lnTo>
                      <a:pt x="53" y="11"/>
                    </a:lnTo>
                    <a:lnTo>
                      <a:pt x="53" y="10"/>
                    </a:lnTo>
                    <a:lnTo>
                      <a:pt x="53" y="20"/>
                    </a:lnTo>
                    <a:lnTo>
                      <a:pt x="54" y="14"/>
                    </a:lnTo>
                    <a:lnTo>
                      <a:pt x="54" y="35"/>
                    </a:lnTo>
                    <a:lnTo>
                      <a:pt x="55" y="39"/>
                    </a:lnTo>
                    <a:lnTo>
                      <a:pt x="55" y="52"/>
                    </a:lnTo>
                    <a:lnTo>
                      <a:pt x="57" y="57"/>
                    </a:lnTo>
                    <a:lnTo>
                      <a:pt x="57" y="55"/>
                    </a:lnTo>
                    <a:lnTo>
                      <a:pt x="57" y="60"/>
                    </a:lnTo>
                    <a:lnTo>
                      <a:pt x="58" y="59"/>
                    </a:lnTo>
                    <a:lnTo>
                      <a:pt x="58" y="58"/>
                    </a:lnTo>
                    <a:lnTo>
                      <a:pt x="58" y="68"/>
                    </a:lnTo>
                    <a:lnTo>
                      <a:pt x="59" y="62"/>
                    </a:lnTo>
                    <a:lnTo>
                      <a:pt x="59" y="68"/>
                    </a:lnTo>
                    <a:lnTo>
                      <a:pt x="59" y="60"/>
                    </a:lnTo>
                    <a:lnTo>
                      <a:pt x="61" y="62"/>
                    </a:lnTo>
                    <a:lnTo>
                      <a:pt x="61" y="53"/>
                    </a:lnTo>
                    <a:lnTo>
                      <a:pt x="62" y="59"/>
                    </a:lnTo>
                    <a:lnTo>
                      <a:pt x="62" y="58"/>
                    </a:lnTo>
                    <a:lnTo>
                      <a:pt x="62" y="59"/>
                    </a:lnTo>
                    <a:lnTo>
                      <a:pt x="63" y="58"/>
                    </a:lnTo>
                    <a:lnTo>
                      <a:pt x="63" y="63"/>
                    </a:lnTo>
                    <a:lnTo>
                      <a:pt x="63" y="57"/>
                    </a:lnTo>
                    <a:lnTo>
                      <a:pt x="65" y="55"/>
                    </a:lnTo>
                  </a:path>
                </a:pathLst>
              </a:custGeom>
              <a:noFill/>
              <a:ln w="12700">
                <a:solidFill>
                  <a:schemeClr val="accent1"/>
                </a:solidFill>
                <a:prstDash val="solid"/>
                <a:round/>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63" name="Freeform 311"/>
              <p:cNvSpPr>
                <a:spLocks/>
              </p:cNvSpPr>
              <p:nvPr/>
            </p:nvSpPr>
            <p:spPr bwMode="auto">
              <a:xfrm>
                <a:off x="5557866" y="2361632"/>
                <a:ext cx="180145" cy="191766"/>
              </a:xfrm>
              <a:custGeom>
                <a:avLst/>
                <a:gdLst/>
                <a:ahLst/>
                <a:cxnLst>
                  <a:cxn ang="0">
                    <a:pos x="0" y="46"/>
                  </a:cxn>
                  <a:cxn ang="0">
                    <a:pos x="1" y="66"/>
                  </a:cxn>
                  <a:cxn ang="0">
                    <a:pos x="2" y="65"/>
                  </a:cxn>
                  <a:cxn ang="0">
                    <a:pos x="4" y="58"/>
                  </a:cxn>
                  <a:cxn ang="0">
                    <a:pos x="5" y="51"/>
                  </a:cxn>
                  <a:cxn ang="0">
                    <a:pos x="8" y="28"/>
                  </a:cxn>
                  <a:cxn ang="0">
                    <a:pos x="9" y="27"/>
                  </a:cxn>
                  <a:cxn ang="0">
                    <a:pos x="10" y="23"/>
                  </a:cxn>
                  <a:cxn ang="0">
                    <a:pos x="11" y="36"/>
                  </a:cxn>
                  <a:cxn ang="0">
                    <a:pos x="13" y="38"/>
                  </a:cxn>
                  <a:cxn ang="0">
                    <a:pos x="14" y="39"/>
                  </a:cxn>
                  <a:cxn ang="0">
                    <a:pos x="17" y="27"/>
                  </a:cxn>
                  <a:cxn ang="0">
                    <a:pos x="18" y="17"/>
                  </a:cxn>
                  <a:cxn ang="0">
                    <a:pos x="19" y="0"/>
                  </a:cxn>
                  <a:cxn ang="0">
                    <a:pos x="22" y="18"/>
                  </a:cxn>
                  <a:cxn ang="0">
                    <a:pos x="23" y="36"/>
                  </a:cxn>
                  <a:cxn ang="0">
                    <a:pos x="25" y="37"/>
                  </a:cxn>
                  <a:cxn ang="0">
                    <a:pos x="26" y="31"/>
                  </a:cxn>
                  <a:cxn ang="0">
                    <a:pos x="27" y="28"/>
                  </a:cxn>
                  <a:cxn ang="0">
                    <a:pos x="29" y="31"/>
                  </a:cxn>
                  <a:cxn ang="0">
                    <a:pos x="31" y="23"/>
                  </a:cxn>
                  <a:cxn ang="0">
                    <a:pos x="33" y="23"/>
                  </a:cxn>
                  <a:cxn ang="0">
                    <a:pos x="34" y="32"/>
                  </a:cxn>
                  <a:cxn ang="0">
                    <a:pos x="35" y="33"/>
                  </a:cxn>
                  <a:cxn ang="0">
                    <a:pos x="37" y="43"/>
                  </a:cxn>
                  <a:cxn ang="0">
                    <a:pos x="38" y="31"/>
                  </a:cxn>
                  <a:cxn ang="0">
                    <a:pos x="39" y="32"/>
                  </a:cxn>
                  <a:cxn ang="0">
                    <a:pos x="41" y="43"/>
                  </a:cxn>
                  <a:cxn ang="0">
                    <a:pos x="42" y="34"/>
                  </a:cxn>
                  <a:cxn ang="0">
                    <a:pos x="43" y="14"/>
                  </a:cxn>
                  <a:cxn ang="0">
                    <a:pos x="44" y="15"/>
                  </a:cxn>
                  <a:cxn ang="0">
                    <a:pos x="46" y="13"/>
                  </a:cxn>
                  <a:cxn ang="0">
                    <a:pos x="47" y="17"/>
                  </a:cxn>
                  <a:cxn ang="0">
                    <a:pos x="48" y="27"/>
                  </a:cxn>
                  <a:cxn ang="0">
                    <a:pos x="50" y="29"/>
                  </a:cxn>
                  <a:cxn ang="0">
                    <a:pos x="52" y="37"/>
                  </a:cxn>
                  <a:cxn ang="0">
                    <a:pos x="54" y="42"/>
                  </a:cxn>
                  <a:cxn ang="0">
                    <a:pos x="55" y="41"/>
                  </a:cxn>
                  <a:cxn ang="0">
                    <a:pos x="56" y="29"/>
                  </a:cxn>
                  <a:cxn ang="0">
                    <a:pos x="58" y="31"/>
                  </a:cxn>
                  <a:cxn ang="0">
                    <a:pos x="59" y="33"/>
                  </a:cxn>
                  <a:cxn ang="0">
                    <a:pos x="60" y="46"/>
                  </a:cxn>
                </a:cxnLst>
                <a:rect l="0" t="0" r="r" b="b"/>
                <a:pathLst>
                  <a:path w="62" h="67">
                    <a:moveTo>
                      <a:pt x="0" y="44"/>
                    </a:moveTo>
                    <a:lnTo>
                      <a:pt x="0" y="51"/>
                    </a:lnTo>
                    <a:lnTo>
                      <a:pt x="0" y="46"/>
                    </a:lnTo>
                    <a:lnTo>
                      <a:pt x="1" y="53"/>
                    </a:lnTo>
                    <a:lnTo>
                      <a:pt x="1" y="52"/>
                    </a:lnTo>
                    <a:lnTo>
                      <a:pt x="1" y="66"/>
                    </a:lnTo>
                    <a:lnTo>
                      <a:pt x="2" y="62"/>
                    </a:lnTo>
                    <a:lnTo>
                      <a:pt x="2" y="58"/>
                    </a:lnTo>
                    <a:lnTo>
                      <a:pt x="2" y="65"/>
                    </a:lnTo>
                    <a:lnTo>
                      <a:pt x="4" y="66"/>
                    </a:lnTo>
                    <a:lnTo>
                      <a:pt x="4" y="67"/>
                    </a:lnTo>
                    <a:lnTo>
                      <a:pt x="4" y="58"/>
                    </a:lnTo>
                    <a:lnTo>
                      <a:pt x="5" y="52"/>
                    </a:lnTo>
                    <a:lnTo>
                      <a:pt x="5" y="44"/>
                    </a:lnTo>
                    <a:lnTo>
                      <a:pt x="5" y="51"/>
                    </a:lnTo>
                    <a:lnTo>
                      <a:pt x="6" y="41"/>
                    </a:lnTo>
                    <a:lnTo>
                      <a:pt x="6" y="36"/>
                    </a:lnTo>
                    <a:lnTo>
                      <a:pt x="8" y="28"/>
                    </a:lnTo>
                    <a:lnTo>
                      <a:pt x="8" y="27"/>
                    </a:lnTo>
                    <a:lnTo>
                      <a:pt x="8" y="28"/>
                    </a:lnTo>
                    <a:lnTo>
                      <a:pt x="9" y="27"/>
                    </a:lnTo>
                    <a:lnTo>
                      <a:pt x="9" y="26"/>
                    </a:lnTo>
                    <a:lnTo>
                      <a:pt x="9" y="27"/>
                    </a:lnTo>
                    <a:lnTo>
                      <a:pt x="10" y="23"/>
                    </a:lnTo>
                    <a:lnTo>
                      <a:pt x="10" y="32"/>
                    </a:lnTo>
                    <a:lnTo>
                      <a:pt x="11" y="33"/>
                    </a:lnTo>
                    <a:lnTo>
                      <a:pt x="11" y="36"/>
                    </a:lnTo>
                    <a:lnTo>
                      <a:pt x="13" y="36"/>
                    </a:lnTo>
                    <a:lnTo>
                      <a:pt x="13" y="33"/>
                    </a:lnTo>
                    <a:lnTo>
                      <a:pt x="13" y="38"/>
                    </a:lnTo>
                    <a:lnTo>
                      <a:pt x="14" y="39"/>
                    </a:lnTo>
                    <a:lnTo>
                      <a:pt x="14" y="34"/>
                    </a:lnTo>
                    <a:lnTo>
                      <a:pt x="14" y="39"/>
                    </a:lnTo>
                    <a:lnTo>
                      <a:pt x="15" y="37"/>
                    </a:lnTo>
                    <a:lnTo>
                      <a:pt x="15" y="27"/>
                    </a:lnTo>
                    <a:lnTo>
                      <a:pt x="17" y="27"/>
                    </a:lnTo>
                    <a:lnTo>
                      <a:pt x="17" y="22"/>
                    </a:lnTo>
                    <a:lnTo>
                      <a:pt x="17" y="24"/>
                    </a:lnTo>
                    <a:lnTo>
                      <a:pt x="18" y="17"/>
                    </a:lnTo>
                    <a:lnTo>
                      <a:pt x="18" y="10"/>
                    </a:lnTo>
                    <a:lnTo>
                      <a:pt x="19" y="7"/>
                    </a:lnTo>
                    <a:lnTo>
                      <a:pt x="19" y="0"/>
                    </a:lnTo>
                    <a:lnTo>
                      <a:pt x="21" y="4"/>
                    </a:lnTo>
                    <a:lnTo>
                      <a:pt x="21" y="9"/>
                    </a:lnTo>
                    <a:lnTo>
                      <a:pt x="22" y="18"/>
                    </a:lnTo>
                    <a:lnTo>
                      <a:pt x="22" y="29"/>
                    </a:lnTo>
                    <a:lnTo>
                      <a:pt x="23" y="28"/>
                    </a:lnTo>
                    <a:lnTo>
                      <a:pt x="23" y="36"/>
                    </a:lnTo>
                    <a:lnTo>
                      <a:pt x="23" y="34"/>
                    </a:lnTo>
                    <a:lnTo>
                      <a:pt x="25" y="33"/>
                    </a:lnTo>
                    <a:lnTo>
                      <a:pt x="25" y="37"/>
                    </a:lnTo>
                    <a:lnTo>
                      <a:pt x="25" y="31"/>
                    </a:lnTo>
                    <a:lnTo>
                      <a:pt x="26" y="33"/>
                    </a:lnTo>
                    <a:lnTo>
                      <a:pt x="26" y="31"/>
                    </a:lnTo>
                    <a:lnTo>
                      <a:pt x="27" y="33"/>
                    </a:lnTo>
                    <a:lnTo>
                      <a:pt x="27" y="27"/>
                    </a:lnTo>
                    <a:lnTo>
                      <a:pt x="27" y="28"/>
                    </a:lnTo>
                    <a:lnTo>
                      <a:pt x="29" y="31"/>
                    </a:lnTo>
                    <a:lnTo>
                      <a:pt x="29" y="28"/>
                    </a:lnTo>
                    <a:lnTo>
                      <a:pt x="29" y="31"/>
                    </a:lnTo>
                    <a:lnTo>
                      <a:pt x="30" y="33"/>
                    </a:lnTo>
                    <a:lnTo>
                      <a:pt x="30" y="26"/>
                    </a:lnTo>
                    <a:lnTo>
                      <a:pt x="31" y="23"/>
                    </a:lnTo>
                    <a:lnTo>
                      <a:pt x="31" y="32"/>
                    </a:lnTo>
                    <a:lnTo>
                      <a:pt x="33" y="29"/>
                    </a:lnTo>
                    <a:lnTo>
                      <a:pt x="33" y="23"/>
                    </a:lnTo>
                    <a:lnTo>
                      <a:pt x="33" y="27"/>
                    </a:lnTo>
                    <a:lnTo>
                      <a:pt x="34" y="26"/>
                    </a:lnTo>
                    <a:lnTo>
                      <a:pt x="34" y="32"/>
                    </a:lnTo>
                    <a:lnTo>
                      <a:pt x="34" y="31"/>
                    </a:lnTo>
                    <a:lnTo>
                      <a:pt x="35" y="34"/>
                    </a:lnTo>
                    <a:lnTo>
                      <a:pt x="35" y="33"/>
                    </a:lnTo>
                    <a:lnTo>
                      <a:pt x="35" y="47"/>
                    </a:lnTo>
                    <a:lnTo>
                      <a:pt x="37" y="38"/>
                    </a:lnTo>
                    <a:lnTo>
                      <a:pt x="37" y="43"/>
                    </a:lnTo>
                    <a:lnTo>
                      <a:pt x="37" y="36"/>
                    </a:lnTo>
                    <a:lnTo>
                      <a:pt x="38" y="33"/>
                    </a:lnTo>
                    <a:lnTo>
                      <a:pt x="38" y="31"/>
                    </a:lnTo>
                    <a:lnTo>
                      <a:pt x="38" y="32"/>
                    </a:lnTo>
                    <a:lnTo>
                      <a:pt x="39" y="37"/>
                    </a:lnTo>
                    <a:lnTo>
                      <a:pt x="39" y="32"/>
                    </a:lnTo>
                    <a:lnTo>
                      <a:pt x="39" y="37"/>
                    </a:lnTo>
                    <a:lnTo>
                      <a:pt x="41" y="37"/>
                    </a:lnTo>
                    <a:lnTo>
                      <a:pt x="41" y="43"/>
                    </a:lnTo>
                    <a:lnTo>
                      <a:pt x="41" y="37"/>
                    </a:lnTo>
                    <a:lnTo>
                      <a:pt x="41" y="38"/>
                    </a:lnTo>
                    <a:lnTo>
                      <a:pt x="42" y="34"/>
                    </a:lnTo>
                    <a:lnTo>
                      <a:pt x="42" y="27"/>
                    </a:lnTo>
                    <a:lnTo>
                      <a:pt x="43" y="24"/>
                    </a:lnTo>
                    <a:lnTo>
                      <a:pt x="43" y="14"/>
                    </a:lnTo>
                    <a:lnTo>
                      <a:pt x="44" y="15"/>
                    </a:lnTo>
                    <a:lnTo>
                      <a:pt x="44" y="17"/>
                    </a:lnTo>
                    <a:lnTo>
                      <a:pt x="44" y="15"/>
                    </a:lnTo>
                    <a:lnTo>
                      <a:pt x="46" y="17"/>
                    </a:lnTo>
                    <a:lnTo>
                      <a:pt x="46" y="21"/>
                    </a:lnTo>
                    <a:lnTo>
                      <a:pt x="46" y="13"/>
                    </a:lnTo>
                    <a:lnTo>
                      <a:pt x="47" y="17"/>
                    </a:lnTo>
                    <a:lnTo>
                      <a:pt x="47" y="21"/>
                    </a:lnTo>
                    <a:lnTo>
                      <a:pt x="47" y="17"/>
                    </a:lnTo>
                    <a:lnTo>
                      <a:pt x="48" y="27"/>
                    </a:lnTo>
                    <a:lnTo>
                      <a:pt x="48" y="22"/>
                    </a:lnTo>
                    <a:lnTo>
                      <a:pt x="48" y="27"/>
                    </a:lnTo>
                    <a:lnTo>
                      <a:pt x="50" y="29"/>
                    </a:lnTo>
                    <a:lnTo>
                      <a:pt x="50" y="34"/>
                    </a:lnTo>
                    <a:lnTo>
                      <a:pt x="50" y="29"/>
                    </a:lnTo>
                    <a:lnTo>
                      <a:pt x="51" y="32"/>
                    </a:lnTo>
                    <a:lnTo>
                      <a:pt x="52" y="32"/>
                    </a:lnTo>
                    <a:lnTo>
                      <a:pt x="52" y="37"/>
                    </a:lnTo>
                    <a:lnTo>
                      <a:pt x="52" y="28"/>
                    </a:lnTo>
                    <a:lnTo>
                      <a:pt x="54" y="32"/>
                    </a:lnTo>
                    <a:lnTo>
                      <a:pt x="54" y="42"/>
                    </a:lnTo>
                    <a:lnTo>
                      <a:pt x="54" y="37"/>
                    </a:lnTo>
                    <a:lnTo>
                      <a:pt x="55" y="33"/>
                    </a:lnTo>
                    <a:lnTo>
                      <a:pt x="55" y="41"/>
                    </a:lnTo>
                    <a:lnTo>
                      <a:pt x="56" y="33"/>
                    </a:lnTo>
                    <a:lnTo>
                      <a:pt x="56" y="38"/>
                    </a:lnTo>
                    <a:lnTo>
                      <a:pt x="56" y="29"/>
                    </a:lnTo>
                    <a:lnTo>
                      <a:pt x="58" y="27"/>
                    </a:lnTo>
                    <a:lnTo>
                      <a:pt x="58" y="33"/>
                    </a:lnTo>
                    <a:lnTo>
                      <a:pt x="58" y="31"/>
                    </a:lnTo>
                    <a:lnTo>
                      <a:pt x="59" y="34"/>
                    </a:lnTo>
                    <a:lnTo>
                      <a:pt x="59" y="42"/>
                    </a:lnTo>
                    <a:lnTo>
                      <a:pt x="59" y="33"/>
                    </a:lnTo>
                    <a:lnTo>
                      <a:pt x="60" y="41"/>
                    </a:lnTo>
                    <a:lnTo>
                      <a:pt x="60" y="47"/>
                    </a:lnTo>
                    <a:lnTo>
                      <a:pt x="60" y="46"/>
                    </a:lnTo>
                    <a:lnTo>
                      <a:pt x="62" y="53"/>
                    </a:lnTo>
                    <a:lnTo>
                      <a:pt x="62" y="56"/>
                    </a:lnTo>
                  </a:path>
                </a:pathLst>
              </a:custGeom>
              <a:noFill/>
              <a:ln w="12700">
                <a:solidFill>
                  <a:schemeClr val="accent1"/>
                </a:solidFill>
                <a:prstDash val="solid"/>
                <a:round/>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64" name="Freeform 312"/>
              <p:cNvSpPr>
                <a:spLocks/>
              </p:cNvSpPr>
              <p:nvPr/>
            </p:nvSpPr>
            <p:spPr bwMode="auto">
              <a:xfrm>
                <a:off x="5738012" y="2262846"/>
                <a:ext cx="191763" cy="348663"/>
              </a:xfrm>
              <a:custGeom>
                <a:avLst/>
                <a:gdLst/>
                <a:ahLst/>
                <a:cxnLst>
                  <a:cxn ang="0">
                    <a:pos x="1" y="80"/>
                  </a:cxn>
                  <a:cxn ang="0">
                    <a:pos x="2" y="75"/>
                  </a:cxn>
                  <a:cxn ang="0">
                    <a:pos x="5" y="62"/>
                  </a:cxn>
                  <a:cxn ang="0">
                    <a:pos x="6" y="67"/>
                  </a:cxn>
                  <a:cxn ang="0">
                    <a:pos x="8" y="68"/>
                  </a:cxn>
                  <a:cxn ang="0">
                    <a:pos x="9" y="26"/>
                  </a:cxn>
                  <a:cxn ang="0">
                    <a:pos x="12" y="26"/>
                  </a:cxn>
                  <a:cxn ang="0">
                    <a:pos x="13" y="0"/>
                  </a:cxn>
                  <a:cxn ang="0">
                    <a:pos x="15" y="23"/>
                  </a:cxn>
                  <a:cxn ang="0">
                    <a:pos x="17" y="88"/>
                  </a:cxn>
                  <a:cxn ang="0">
                    <a:pos x="19" y="107"/>
                  </a:cxn>
                  <a:cxn ang="0">
                    <a:pos x="21" y="96"/>
                  </a:cxn>
                  <a:cxn ang="0">
                    <a:pos x="22" y="93"/>
                  </a:cxn>
                  <a:cxn ang="0">
                    <a:pos x="23" y="97"/>
                  </a:cxn>
                  <a:cxn ang="0">
                    <a:pos x="26" y="95"/>
                  </a:cxn>
                  <a:cxn ang="0">
                    <a:pos x="27" y="63"/>
                  </a:cxn>
                  <a:cxn ang="0">
                    <a:pos x="29" y="61"/>
                  </a:cxn>
                  <a:cxn ang="0">
                    <a:pos x="30" y="68"/>
                  </a:cxn>
                  <a:cxn ang="0">
                    <a:pos x="33" y="53"/>
                  </a:cxn>
                  <a:cxn ang="0">
                    <a:pos x="34" y="52"/>
                  </a:cxn>
                  <a:cxn ang="0">
                    <a:pos x="35" y="49"/>
                  </a:cxn>
                  <a:cxn ang="0">
                    <a:pos x="37" y="51"/>
                  </a:cxn>
                  <a:cxn ang="0">
                    <a:pos x="38" y="46"/>
                  </a:cxn>
                  <a:cxn ang="0">
                    <a:pos x="39" y="42"/>
                  </a:cxn>
                  <a:cxn ang="0">
                    <a:pos x="41" y="55"/>
                  </a:cxn>
                  <a:cxn ang="0">
                    <a:pos x="42" y="70"/>
                  </a:cxn>
                  <a:cxn ang="0">
                    <a:pos x="43" y="75"/>
                  </a:cxn>
                  <a:cxn ang="0">
                    <a:pos x="45" y="65"/>
                  </a:cxn>
                  <a:cxn ang="0">
                    <a:pos x="47" y="56"/>
                  </a:cxn>
                  <a:cxn ang="0">
                    <a:pos x="48" y="68"/>
                  </a:cxn>
                  <a:cxn ang="0">
                    <a:pos x="50" y="76"/>
                  </a:cxn>
                  <a:cxn ang="0">
                    <a:pos x="51" y="86"/>
                  </a:cxn>
                  <a:cxn ang="0">
                    <a:pos x="54" y="117"/>
                  </a:cxn>
                  <a:cxn ang="0">
                    <a:pos x="55" y="120"/>
                  </a:cxn>
                  <a:cxn ang="0">
                    <a:pos x="56" y="92"/>
                  </a:cxn>
                  <a:cxn ang="0">
                    <a:pos x="58" y="85"/>
                  </a:cxn>
                  <a:cxn ang="0">
                    <a:pos x="59" y="80"/>
                  </a:cxn>
                  <a:cxn ang="0">
                    <a:pos x="62" y="62"/>
                  </a:cxn>
                  <a:cxn ang="0">
                    <a:pos x="63" y="21"/>
                  </a:cxn>
                  <a:cxn ang="0">
                    <a:pos x="64" y="16"/>
                  </a:cxn>
                  <a:cxn ang="0">
                    <a:pos x="66" y="16"/>
                  </a:cxn>
                  <a:cxn ang="0">
                    <a:pos x="67" y="34"/>
                  </a:cxn>
                </a:cxnLst>
                <a:rect l="0" t="0" r="r" b="b"/>
                <a:pathLst>
                  <a:path w="68" h="121">
                    <a:moveTo>
                      <a:pt x="0" y="90"/>
                    </a:moveTo>
                    <a:lnTo>
                      <a:pt x="1" y="91"/>
                    </a:lnTo>
                    <a:lnTo>
                      <a:pt x="1" y="80"/>
                    </a:lnTo>
                    <a:lnTo>
                      <a:pt x="2" y="75"/>
                    </a:lnTo>
                    <a:lnTo>
                      <a:pt x="2" y="76"/>
                    </a:lnTo>
                    <a:lnTo>
                      <a:pt x="2" y="75"/>
                    </a:lnTo>
                    <a:lnTo>
                      <a:pt x="4" y="77"/>
                    </a:lnTo>
                    <a:lnTo>
                      <a:pt x="4" y="67"/>
                    </a:lnTo>
                    <a:lnTo>
                      <a:pt x="5" y="62"/>
                    </a:lnTo>
                    <a:lnTo>
                      <a:pt x="5" y="72"/>
                    </a:lnTo>
                    <a:lnTo>
                      <a:pt x="5" y="70"/>
                    </a:lnTo>
                    <a:lnTo>
                      <a:pt x="6" y="67"/>
                    </a:lnTo>
                    <a:lnTo>
                      <a:pt x="6" y="68"/>
                    </a:lnTo>
                    <a:lnTo>
                      <a:pt x="6" y="61"/>
                    </a:lnTo>
                    <a:lnTo>
                      <a:pt x="8" y="68"/>
                    </a:lnTo>
                    <a:lnTo>
                      <a:pt x="8" y="46"/>
                    </a:lnTo>
                    <a:lnTo>
                      <a:pt x="9" y="42"/>
                    </a:lnTo>
                    <a:lnTo>
                      <a:pt x="9" y="26"/>
                    </a:lnTo>
                    <a:lnTo>
                      <a:pt x="10" y="23"/>
                    </a:lnTo>
                    <a:lnTo>
                      <a:pt x="10" y="24"/>
                    </a:lnTo>
                    <a:lnTo>
                      <a:pt x="12" y="26"/>
                    </a:lnTo>
                    <a:lnTo>
                      <a:pt x="12" y="18"/>
                    </a:lnTo>
                    <a:lnTo>
                      <a:pt x="13" y="9"/>
                    </a:lnTo>
                    <a:lnTo>
                      <a:pt x="13" y="0"/>
                    </a:lnTo>
                    <a:lnTo>
                      <a:pt x="14" y="5"/>
                    </a:lnTo>
                    <a:lnTo>
                      <a:pt x="14" y="12"/>
                    </a:lnTo>
                    <a:lnTo>
                      <a:pt x="15" y="23"/>
                    </a:lnTo>
                    <a:lnTo>
                      <a:pt x="15" y="46"/>
                    </a:lnTo>
                    <a:lnTo>
                      <a:pt x="17" y="60"/>
                    </a:lnTo>
                    <a:lnTo>
                      <a:pt x="17" y="88"/>
                    </a:lnTo>
                    <a:lnTo>
                      <a:pt x="18" y="97"/>
                    </a:lnTo>
                    <a:lnTo>
                      <a:pt x="18" y="116"/>
                    </a:lnTo>
                    <a:lnTo>
                      <a:pt x="19" y="107"/>
                    </a:lnTo>
                    <a:lnTo>
                      <a:pt x="19" y="111"/>
                    </a:lnTo>
                    <a:lnTo>
                      <a:pt x="19" y="99"/>
                    </a:lnTo>
                    <a:lnTo>
                      <a:pt x="21" y="96"/>
                    </a:lnTo>
                    <a:lnTo>
                      <a:pt x="21" y="82"/>
                    </a:lnTo>
                    <a:lnTo>
                      <a:pt x="22" y="85"/>
                    </a:lnTo>
                    <a:lnTo>
                      <a:pt x="22" y="93"/>
                    </a:lnTo>
                    <a:lnTo>
                      <a:pt x="23" y="93"/>
                    </a:lnTo>
                    <a:lnTo>
                      <a:pt x="23" y="91"/>
                    </a:lnTo>
                    <a:lnTo>
                      <a:pt x="23" y="97"/>
                    </a:lnTo>
                    <a:lnTo>
                      <a:pt x="25" y="101"/>
                    </a:lnTo>
                    <a:lnTo>
                      <a:pt x="25" y="96"/>
                    </a:lnTo>
                    <a:lnTo>
                      <a:pt x="26" y="95"/>
                    </a:lnTo>
                    <a:lnTo>
                      <a:pt x="26" y="77"/>
                    </a:lnTo>
                    <a:lnTo>
                      <a:pt x="26" y="81"/>
                    </a:lnTo>
                    <a:lnTo>
                      <a:pt x="27" y="63"/>
                    </a:lnTo>
                    <a:lnTo>
                      <a:pt x="27" y="70"/>
                    </a:lnTo>
                    <a:lnTo>
                      <a:pt x="27" y="65"/>
                    </a:lnTo>
                    <a:lnTo>
                      <a:pt x="29" y="61"/>
                    </a:lnTo>
                    <a:lnTo>
                      <a:pt x="29" y="71"/>
                    </a:lnTo>
                    <a:lnTo>
                      <a:pt x="30" y="70"/>
                    </a:lnTo>
                    <a:lnTo>
                      <a:pt x="30" y="68"/>
                    </a:lnTo>
                    <a:lnTo>
                      <a:pt x="31" y="65"/>
                    </a:lnTo>
                    <a:lnTo>
                      <a:pt x="31" y="60"/>
                    </a:lnTo>
                    <a:lnTo>
                      <a:pt x="33" y="53"/>
                    </a:lnTo>
                    <a:lnTo>
                      <a:pt x="33" y="58"/>
                    </a:lnTo>
                    <a:lnTo>
                      <a:pt x="33" y="49"/>
                    </a:lnTo>
                    <a:lnTo>
                      <a:pt x="34" y="52"/>
                    </a:lnTo>
                    <a:lnTo>
                      <a:pt x="34" y="47"/>
                    </a:lnTo>
                    <a:lnTo>
                      <a:pt x="35" y="46"/>
                    </a:lnTo>
                    <a:lnTo>
                      <a:pt x="35" y="49"/>
                    </a:lnTo>
                    <a:lnTo>
                      <a:pt x="35" y="49"/>
                    </a:lnTo>
                    <a:lnTo>
                      <a:pt x="37" y="48"/>
                    </a:lnTo>
                    <a:lnTo>
                      <a:pt x="37" y="51"/>
                    </a:lnTo>
                    <a:lnTo>
                      <a:pt x="37" y="43"/>
                    </a:lnTo>
                    <a:lnTo>
                      <a:pt x="38" y="42"/>
                    </a:lnTo>
                    <a:lnTo>
                      <a:pt x="38" y="46"/>
                    </a:lnTo>
                    <a:lnTo>
                      <a:pt x="38" y="37"/>
                    </a:lnTo>
                    <a:lnTo>
                      <a:pt x="39" y="49"/>
                    </a:lnTo>
                    <a:lnTo>
                      <a:pt x="39" y="42"/>
                    </a:lnTo>
                    <a:lnTo>
                      <a:pt x="39" y="51"/>
                    </a:lnTo>
                    <a:lnTo>
                      <a:pt x="41" y="47"/>
                    </a:lnTo>
                    <a:lnTo>
                      <a:pt x="41" y="55"/>
                    </a:lnTo>
                    <a:lnTo>
                      <a:pt x="42" y="62"/>
                    </a:lnTo>
                    <a:lnTo>
                      <a:pt x="42" y="75"/>
                    </a:lnTo>
                    <a:lnTo>
                      <a:pt x="42" y="70"/>
                    </a:lnTo>
                    <a:lnTo>
                      <a:pt x="43" y="77"/>
                    </a:lnTo>
                    <a:lnTo>
                      <a:pt x="43" y="73"/>
                    </a:lnTo>
                    <a:lnTo>
                      <a:pt x="43" y="75"/>
                    </a:lnTo>
                    <a:lnTo>
                      <a:pt x="45" y="71"/>
                    </a:lnTo>
                    <a:lnTo>
                      <a:pt x="45" y="73"/>
                    </a:lnTo>
                    <a:lnTo>
                      <a:pt x="45" y="65"/>
                    </a:lnTo>
                    <a:lnTo>
                      <a:pt x="46" y="65"/>
                    </a:lnTo>
                    <a:lnTo>
                      <a:pt x="46" y="58"/>
                    </a:lnTo>
                    <a:lnTo>
                      <a:pt x="47" y="56"/>
                    </a:lnTo>
                    <a:lnTo>
                      <a:pt x="47" y="67"/>
                    </a:lnTo>
                    <a:lnTo>
                      <a:pt x="48" y="66"/>
                    </a:lnTo>
                    <a:lnTo>
                      <a:pt x="48" y="68"/>
                    </a:lnTo>
                    <a:lnTo>
                      <a:pt x="50" y="71"/>
                    </a:lnTo>
                    <a:lnTo>
                      <a:pt x="50" y="77"/>
                    </a:lnTo>
                    <a:lnTo>
                      <a:pt x="50" y="76"/>
                    </a:lnTo>
                    <a:lnTo>
                      <a:pt x="51" y="83"/>
                    </a:lnTo>
                    <a:lnTo>
                      <a:pt x="51" y="93"/>
                    </a:lnTo>
                    <a:lnTo>
                      <a:pt x="51" y="86"/>
                    </a:lnTo>
                    <a:lnTo>
                      <a:pt x="52" y="100"/>
                    </a:lnTo>
                    <a:lnTo>
                      <a:pt x="52" y="115"/>
                    </a:lnTo>
                    <a:lnTo>
                      <a:pt x="54" y="117"/>
                    </a:lnTo>
                    <a:lnTo>
                      <a:pt x="54" y="112"/>
                    </a:lnTo>
                    <a:lnTo>
                      <a:pt x="54" y="121"/>
                    </a:lnTo>
                    <a:lnTo>
                      <a:pt x="55" y="120"/>
                    </a:lnTo>
                    <a:lnTo>
                      <a:pt x="55" y="106"/>
                    </a:lnTo>
                    <a:lnTo>
                      <a:pt x="56" y="102"/>
                    </a:lnTo>
                    <a:lnTo>
                      <a:pt x="56" y="92"/>
                    </a:lnTo>
                    <a:lnTo>
                      <a:pt x="58" y="90"/>
                    </a:lnTo>
                    <a:lnTo>
                      <a:pt x="58" y="95"/>
                    </a:lnTo>
                    <a:lnTo>
                      <a:pt x="58" y="85"/>
                    </a:lnTo>
                    <a:lnTo>
                      <a:pt x="58" y="91"/>
                    </a:lnTo>
                    <a:lnTo>
                      <a:pt x="59" y="87"/>
                    </a:lnTo>
                    <a:lnTo>
                      <a:pt x="59" y="80"/>
                    </a:lnTo>
                    <a:lnTo>
                      <a:pt x="60" y="85"/>
                    </a:lnTo>
                    <a:lnTo>
                      <a:pt x="60" y="68"/>
                    </a:lnTo>
                    <a:lnTo>
                      <a:pt x="62" y="62"/>
                    </a:lnTo>
                    <a:lnTo>
                      <a:pt x="62" y="33"/>
                    </a:lnTo>
                    <a:lnTo>
                      <a:pt x="63" y="32"/>
                    </a:lnTo>
                    <a:lnTo>
                      <a:pt x="63" y="21"/>
                    </a:lnTo>
                    <a:lnTo>
                      <a:pt x="64" y="21"/>
                    </a:lnTo>
                    <a:lnTo>
                      <a:pt x="64" y="22"/>
                    </a:lnTo>
                    <a:lnTo>
                      <a:pt x="64" y="16"/>
                    </a:lnTo>
                    <a:lnTo>
                      <a:pt x="64" y="16"/>
                    </a:lnTo>
                    <a:lnTo>
                      <a:pt x="66" y="22"/>
                    </a:lnTo>
                    <a:lnTo>
                      <a:pt x="66" y="16"/>
                    </a:lnTo>
                    <a:lnTo>
                      <a:pt x="66" y="26"/>
                    </a:lnTo>
                    <a:lnTo>
                      <a:pt x="67" y="28"/>
                    </a:lnTo>
                    <a:lnTo>
                      <a:pt x="67" y="34"/>
                    </a:lnTo>
                    <a:lnTo>
                      <a:pt x="68" y="36"/>
                    </a:lnTo>
                    <a:lnTo>
                      <a:pt x="68" y="46"/>
                    </a:lnTo>
                  </a:path>
                </a:pathLst>
              </a:custGeom>
              <a:noFill/>
              <a:ln w="12700">
                <a:solidFill>
                  <a:schemeClr val="accent1"/>
                </a:solidFill>
                <a:prstDash val="solid"/>
                <a:round/>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65" name="Freeform 313"/>
              <p:cNvSpPr>
                <a:spLocks/>
              </p:cNvSpPr>
              <p:nvPr/>
            </p:nvSpPr>
            <p:spPr bwMode="auto">
              <a:xfrm>
                <a:off x="5929774" y="2198923"/>
                <a:ext cx="197577" cy="313797"/>
              </a:xfrm>
              <a:custGeom>
                <a:avLst/>
                <a:gdLst/>
                <a:ahLst/>
                <a:cxnLst>
                  <a:cxn ang="0">
                    <a:pos x="2" y="61"/>
                  </a:cxn>
                  <a:cxn ang="0">
                    <a:pos x="4" y="85"/>
                  </a:cxn>
                  <a:cxn ang="0">
                    <a:pos x="7" y="88"/>
                  </a:cxn>
                  <a:cxn ang="0">
                    <a:pos x="8" y="99"/>
                  </a:cxn>
                  <a:cxn ang="0">
                    <a:pos x="9" y="98"/>
                  </a:cxn>
                  <a:cxn ang="0">
                    <a:pos x="11" y="100"/>
                  </a:cxn>
                  <a:cxn ang="0">
                    <a:pos x="12" y="108"/>
                  </a:cxn>
                  <a:cxn ang="0">
                    <a:pos x="13" y="98"/>
                  </a:cxn>
                  <a:cxn ang="0">
                    <a:pos x="15" y="92"/>
                  </a:cxn>
                  <a:cxn ang="0">
                    <a:pos x="16" y="78"/>
                  </a:cxn>
                  <a:cxn ang="0">
                    <a:pos x="19" y="61"/>
                  </a:cxn>
                  <a:cxn ang="0">
                    <a:pos x="20" y="61"/>
                  </a:cxn>
                  <a:cxn ang="0">
                    <a:pos x="21" y="60"/>
                  </a:cxn>
                  <a:cxn ang="0">
                    <a:pos x="23" y="55"/>
                  </a:cxn>
                  <a:cxn ang="0">
                    <a:pos x="25" y="36"/>
                  </a:cxn>
                  <a:cxn ang="0">
                    <a:pos x="27" y="68"/>
                  </a:cxn>
                  <a:cxn ang="0">
                    <a:pos x="29" y="97"/>
                  </a:cxn>
                  <a:cxn ang="0">
                    <a:pos x="31" y="108"/>
                  </a:cxn>
                  <a:cxn ang="0">
                    <a:pos x="32" y="84"/>
                  </a:cxn>
                  <a:cxn ang="0">
                    <a:pos x="33" y="85"/>
                  </a:cxn>
                  <a:cxn ang="0">
                    <a:pos x="36" y="85"/>
                  </a:cxn>
                  <a:cxn ang="0">
                    <a:pos x="37" y="85"/>
                  </a:cxn>
                  <a:cxn ang="0">
                    <a:pos x="39" y="80"/>
                  </a:cxn>
                  <a:cxn ang="0">
                    <a:pos x="40" y="79"/>
                  </a:cxn>
                  <a:cxn ang="0">
                    <a:pos x="41" y="77"/>
                  </a:cxn>
                  <a:cxn ang="0">
                    <a:pos x="42" y="73"/>
                  </a:cxn>
                  <a:cxn ang="0">
                    <a:pos x="44" y="66"/>
                  </a:cxn>
                  <a:cxn ang="0">
                    <a:pos x="46" y="58"/>
                  </a:cxn>
                  <a:cxn ang="0">
                    <a:pos x="48" y="50"/>
                  </a:cxn>
                  <a:cxn ang="0">
                    <a:pos x="49" y="39"/>
                  </a:cxn>
                  <a:cxn ang="0">
                    <a:pos x="50" y="49"/>
                  </a:cxn>
                  <a:cxn ang="0">
                    <a:pos x="52" y="70"/>
                  </a:cxn>
                  <a:cxn ang="0">
                    <a:pos x="53" y="78"/>
                  </a:cxn>
                  <a:cxn ang="0">
                    <a:pos x="54" y="84"/>
                  </a:cxn>
                  <a:cxn ang="0">
                    <a:pos x="56" y="95"/>
                  </a:cxn>
                  <a:cxn ang="0">
                    <a:pos x="57" y="90"/>
                  </a:cxn>
                  <a:cxn ang="0">
                    <a:pos x="58" y="82"/>
                  </a:cxn>
                  <a:cxn ang="0">
                    <a:pos x="60" y="70"/>
                  </a:cxn>
                  <a:cxn ang="0">
                    <a:pos x="61" y="73"/>
                  </a:cxn>
                  <a:cxn ang="0">
                    <a:pos x="62" y="70"/>
                  </a:cxn>
                  <a:cxn ang="0">
                    <a:pos x="64" y="53"/>
                  </a:cxn>
                  <a:cxn ang="0">
                    <a:pos x="66" y="30"/>
                  </a:cxn>
                </a:cxnLst>
                <a:rect l="0" t="0" r="r" b="b"/>
                <a:pathLst>
                  <a:path w="68" h="108">
                    <a:moveTo>
                      <a:pt x="0" y="68"/>
                    </a:moveTo>
                    <a:lnTo>
                      <a:pt x="3" y="61"/>
                    </a:lnTo>
                    <a:lnTo>
                      <a:pt x="2" y="61"/>
                    </a:lnTo>
                    <a:lnTo>
                      <a:pt x="3" y="78"/>
                    </a:lnTo>
                    <a:lnTo>
                      <a:pt x="4" y="77"/>
                    </a:lnTo>
                    <a:lnTo>
                      <a:pt x="4" y="85"/>
                    </a:lnTo>
                    <a:lnTo>
                      <a:pt x="6" y="87"/>
                    </a:lnTo>
                    <a:lnTo>
                      <a:pt x="6" y="93"/>
                    </a:lnTo>
                    <a:lnTo>
                      <a:pt x="7" y="88"/>
                    </a:lnTo>
                    <a:lnTo>
                      <a:pt x="7" y="95"/>
                    </a:lnTo>
                    <a:lnTo>
                      <a:pt x="8" y="94"/>
                    </a:lnTo>
                    <a:lnTo>
                      <a:pt x="8" y="99"/>
                    </a:lnTo>
                    <a:lnTo>
                      <a:pt x="8" y="97"/>
                    </a:lnTo>
                    <a:lnTo>
                      <a:pt x="9" y="103"/>
                    </a:lnTo>
                    <a:lnTo>
                      <a:pt x="9" y="98"/>
                    </a:lnTo>
                    <a:lnTo>
                      <a:pt x="9" y="108"/>
                    </a:lnTo>
                    <a:lnTo>
                      <a:pt x="11" y="105"/>
                    </a:lnTo>
                    <a:lnTo>
                      <a:pt x="11" y="100"/>
                    </a:lnTo>
                    <a:lnTo>
                      <a:pt x="11" y="104"/>
                    </a:lnTo>
                    <a:lnTo>
                      <a:pt x="12" y="102"/>
                    </a:lnTo>
                    <a:lnTo>
                      <a:pt x="12" y="108"/>
                    </a:lnTo>
                    <a:lnTo>
                      <a:pt x="12" y="102"/>
                    </a:lnTo>
                    <a:lnTo>
                      <a:pt x="13" y="105"/>
                    </a:lnTo>
                    <a:lnTo>
                      <a:pt x="13" y="98"/>
                    </a:lnTo>
                    <a:lnTo>
                      <a:pt x="13" y="102"/>
                    </a:lnTo>
                    <a:lnTo>
                      <a:pt x="15" y="97"/>
                    </a:lnTo>
                    <a:lnTo>
                      <a:pt x="15" y="92"/>
                    </a:lnTo>
                    <a:lnTo>
                      <a:pt x="16" y="92"/>
                    </a:lnTo>
                    <a:lnTo>
                      <a:pt x="16" y="75"/>
                    </a:lnTo>
                    <a:lnTo>
                      <a:pt x="16" y="78"/>
                    </a:lnTo>
                    <a:lnTo>
                      <a:pt x="17" y="66"/>
                    </a:lnTo>
                    <a:lnTo>
                      <a:pt x="17" y="68"/>
                    </a:lnTo>
                    <a:lnTo>
                      <a:pt x="19" y="61"/>
                    </a:lnTo>
                    <a:lnTo>
                      <a:pt x="19" y="56"/>
                    </a:lnTo>
                    <a:lnTo>
                      <a:pt x="20" y="55"/>
                    </a:lnTo>
                    <a:lnTo>
                      <a:pt x="20" y="61"/>
                    </a:lnTo>
                    <a:lnTo>
                      <a:pt x="21" y="59"/>
                    </a:lnTo>
                    <a:lnTo>
                      <a:pt x="21" y="65"/>
                    </a:lnTo>
                    <a:lnTo>
                      <a:pt x="21" y="60"/>
                    </a:lnTo>
                    <a:lnTo>
                      <a:pt x="23" y="60"/>
                    </a:lnTo>
                    <a:lnTo>
                      <a:pt x="23" y="64"/>
                    </a:lnTo>
                    <a:lnTo>
                      <a:pt x="23" y="55"/>
                    </a:lnTo>
                    <a:lnTo>
                      <a:pt x="24" y="55"/>
                    </a:lnTo>
                    <a:lnTo>
                      <a:pt x="24" y="35"/>
                    </a:lnTo>
                    <a:lnTo>
                      <a:pt x="25" y="36"/>
                    </a:lnTo>
                    <a:lnTo>
                      <a:pt x="25" y="40"/>
                    </a:lnTo>
                    <a:lnTo>
                      <a:pt x="27" y="48"/>
                    </a:lnTo>
                    <a:lnTo>
                      <a:pt x="27" y="68"/>
                    </a:lnTo>
                    <a:lnTo>
                      <a:pt x="28" y="82"/>
                    </a:lnTo>
                    <a:lnTo>
                      <a:pt x="28" y="97"/>
                    </a:lnTo>
                    <a:lnTo>
                      <a:pt x="29" y="97"/>
                    </a:lnTo>
                    <a:lnTo>
                      <a:pt x="29" y="105"/>
                    </a:lnTo>
                    <a:lnTo>
                      <a:pt x="29" y="100"/>
                    </a:lnTo>
                    <a:lnTo>
                      <a:pt x="31" y="108"/>
                    </a:lnTo>
                    <a:lnTo>
                      <a:pt x="31" y="93"/>
                    </a:lnTo>
                    <a:lnTo>
                      <a:pt x="32" y="93"/>
                    </a:lnTo>
                    <a:lnTo>
                      <a:pt x="32" y="84"/>
                    </a:lnTo>
                    <a:lnTo>
                      <a:pt x="33" y="84"/>
                    </a:lnTo>
                    <a:lnTo>
                      <a:pt x="33" y="78"/>
                    </a:lnTo>
                    <a:lnTo>
                      <a:pt x="33" y="85"/>
                    </a:lnTo>
                    <a:lnTo>
                      <a:pt x="35" y="87"/>
                    </a:lnTo>
                    <a:lnTo>
                      <a:pt x="35" y="93"/>
                    </a:lnTo>
                    <a:lnTo>
                      <a:pt x="36" y="85"/>
                    </a:lnTo>
                    <a:lnTo>
                      <a:pt x="36" y="87"/>
                    </a:lnTo>
                    <a:lnTo>
                      <a:pt x="36" y="82"/>
                    </a:lnTo>
                    <a:lnTo>
                      <a:pt x="37" y="85"/>
                    </a:lnTo>
                    <a:lnTo>
                      <a:pt x="37" y="82"/>
                    </a:lnTo>
                    <a:lnTo>
                      <a:pt x="37" y="83"/>
                    </a:lnTo>
                    <a:lnTo>
                      <a:pt x="39" y="80"/>
                    </a:lnTo>
                    <a:lnTo>
                      <a:pt x="39" y="84"/>
                    </a:lnTo>
                    <a:lnTo>
                      <a:pt x="39" y="77"/>
                    </a:lnTo>
                    <a:lnTo>
                      <a:pt x="40" y="79"/>
                    </a:lnTo>
                    <a:lnTo>
                      <a:pt x="40" y="78"/>
                    </a:lnTo>
                    <a:lnTo>
                      <a:pt x="40" y="79"/>
                    </a:lnTo>
                    <a:lnTo>
                      <a:pt x="41" y="77"/>
                    </a:lnTo>
                    <a:lnTo>
                      <a:pt x="41" y="75"/>
                    </a:lnTo>
                    <a:lnTo>
                      <a:pt x="41" y="77"/>
                    </a:lnTo>
                    <a:lnTo>
                      <a:pt x="42" y="73"/>
                    </a:lnTo>
                    <a:lnTo>
                      <a:pt x="42" y="75"/>
                    </a:lnTo>
                    <a:lnTo>
                      <a:pt x="42" y="69"/>
                    </a:lnTo>
                    <a:lnTo>
                      <a:pt x="44" y="66"/>
                    </a:lnTo>
                    <a:lnTo>
                      <a:pt x="44" y="53"/>
                    </a:lnTo>
                    <a:lnTo>
                      <a:pt x="45" y="55"/>
                    </a:lnTo>
                    <a:lnTo>
                      <a:pt x="46" y="58"/>
                    </a:lnTo>
                    <a:lnTo>
                      <a:pt x="46" y="59"/>
                    </a:lnTo>
                    <a:lnTo>
                      <a:pt x="46" y="56"/>
                    </a:lnTo>
                    <a:lnTo>
                      <a:pt x="48" y="50"/>
                    </a:lnTo>
                    <a:lnTo>
                      <a:pt x="48" y="51"/>
                    </a:lnTo>
                    <a:lnTo>
                      <a:pt x="48" y="49"/>
                    </a:lnTo>
                    <a:lnTo>
                      <a:pt x="49" y="39"/>
                    </a:lnTo>
                    <a:lnTo>
                      <a:pt x="49" y="46"/>
                    </a:lnTo>
                    <a:lnTo>
                      <a:pt x="50" y="51"/>
                    </a:lnTo>
                    <a:lnTo>
                      <a:pt x="50" y="49"/>
                    </a:lnTo>
                    <a:lnTo>
                      <a:pt x="50" y="60"/>
                    </a:lnTo>
                    <a:lnTo>
                      <a:pt x="52" y="60"/>
                    </a:lnTo>
                    <a:lnTo>
                      <a:pt x="52" y="70"/>
                    </a:lnTo>
                    <a:lnTo>
                      <a:pt x="52" y="65"/>
                    </a:lnTo>
                    <a:lnTo>
                      <a:pt x="53" y="79"/>
                    </a:lnTo>
                    <a:lnTo>
                      <a:pt x="53" y="78"/>
                    </a:lnTo>
                    <a:lnTo>
                      <a:pt x="53" y="85"/>
                    </a:lnTo>
                    <a:lnTo>
                      <a:pt x="54" y="88"/>
                    </a:lnTo>
                    <a:lnTo>
                      <a:pt x="54" y="84"/>
                    </a:lnTo>
                    <a:lnTo>
                      <a:pt x="54" y="85"/>
                    </a:lnTo>
                    <a:lnTo>
                      <a:pt x="56" y="87"/>
                    </a:lnTo>
                    <a:lnTo>
                      <a:pt x="56" y="95"/>
                    </a:lnTo>
                    <a:lnTo>
                      <a:pt x="56" y="85"/>
                    </a:lnTo>
                    <a:lnTo>
                      <a:pt x="57" y="90"/>
                    </a:lnTo>
                    <a:lnTo>
                      <a:pt x="57" y="90"/>
                    </a:lnTo>
                    <a:lnTo>
                      <a:pt x="57" y="95"/>
                    </a:lnTo>
                    <a:lnTo>
                      <a:pt x="58" y="89"/>
                    </a:lnTo>
                    <a:lnTo>
                      <a:pt x="58" y="82"/>
                    </a:lnTo>
                    <a:lnTo>
                      <a:pt x="58" y="84"/>
                    </a:lnTo>
                    <a:lnTo>
                      <a:pt x="60" y="78"/>
                    </a:lnTo>
                    <a:lnTo>
                      <a:pt x="60" y="70"/>
                    </a:lnTo>
                    <a:lnTo>
                      <a:pt x="60" y="74"/>
                    </a:lnTo>
                    <a:lnTo>
                      <a:pt x="61" y="70"/>
                    </a:lnTo>
                    <a:lnTo>
                      <a:pt x="61" y="73"/>
                    </a:lnTo>
                    <a:lnTo>
                      <a:pt x="61" y="69"/>
                    </a:lnTo>
                    <a:lnTo>
                      <a:pt x="62" y="74"/>
                    </a:lnTo>
                    <a:lnTo>
                      <a:pt x="62" y="70"/>
                    </a:lnTo>
                    <a:lnTo>
                      <a:pt x="62" y="73"/>
                    </a:lnTo>
                    <a:lnTo>
                      <a:pt x="64" y="69"/>
                    </a:lnTo>
                    <a:lnTo>
                      <a:pt x="64" y="53"/>
                    </a:lnTo>
                    <a:lnTo>
                      <a:pt x="65" y="51"/>
                    </a:lnTo>
                    <a:lnTo>
                      <a:pt x="65" y="36"/>
                    </a:lnTo>
                    <a:lnTo>
                      <a:pt x="66" y="30"/>
                    </a:lnTo>
                    <a:lnTo>
                      <a:pt x="66" y="6"/>
                    </a:lnTo>
                    <a:lnTo>
                      <a:pt x="68" y="0"/>
                    </a:lnTo>
                  </a:path>
                </a:pathLst>
              </a:custGeom>
              <a:noFill/>
              <a:ln w="12700">
                <a:solidFill>
                  <a:schemeClr val="accent1"/>
                </a:solidFill>
                <a:prstDash val="solid"/>
                <a:round/>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66" name="Freeform 314"/>
              <p:cNvSpPr>
                <a:spLocks/>
              </p:cNvSpPr>
              <p:nvPr/>
            </p:nvSpPr>
            <p:spPr bwMode="auto">
              <a:xfrm>
                <a:off x="6127348" y="1559707"/>
                <a:ext cx="197577" cy="639216"/>
              </a:xfrm>
              <a:custGeom>
                <a:avLst/>
                <a:gdLst/>
                <a:ahLst/>
                <a:cxnLst>
                  <a:cxn ang="0">
                    <a:pos x="1" y="179"/>
                  </a:cxn>
                  <a:cxn ang="0">
                    <a:pos x="2" y="103"/>
                  </a:cxn>
                  <a:cxn ang="0">
                    <a:pos x="5" y="83"/>
                  </a:cxn>
                  <a:cxn ang="0">
                    <a:pos x="6" y="78"/>
                  </a:cxn>
                  <a:cxn ang="0">
                    <a:pos x="7" y="65"/>
                  </a:cxn>
                  <a:cxn ang="0">
                    <a:pos x="10" y="29"/>
                  </a:cxn>
                  <a:cxn ang="0">
                    <a:pos x="11" y="1"/>
                  </a:cxn>
                  <a:cxn ang="0">
                    <a:pos x="13" y="7"/>
                  </a:cxn>
                  <a:cxn ang="0">
                    <a:pos x="15" y="34"/>
                  </a:cxn>
                  <a:cxn ang="0">
                    <a:pos x="17" y="69"/>
                  </a:cxn>
                  <a:cxn ang="0">
                    <a:pos x="19" y="61"/>
                  </a:cxn>
                  <a:cxn ang="0">
                    <a:pos x="21" y="42"/>
                  </a:cxn>
                  <a:cxn ang="0">
                    <a:pos x="22" y="49"/>
                  </a:cxn>
                  <a:cxn ang="0">
                    <a:pos x="23" y="44"/>
                  </a:cxn>
                  <a:cxn ang="0">
                    <a:pos x="25" y="56"/>
                  </a:cxn>
                  <a:cxn ang="0">
                    <a:pos x="26" y="51"/>
                  </a:cxn>
                  <a:cxn ang="0">
                    <a:pos x="27" y="34"/>
                  </a:cxn>
                  <a:cxn ang="0">
                    <a:pos x="30" y="17"/>
                  </a:cxn>
                  <a:cxn ang="0">
                    <a:pos x="31" y="27"/>
                  </a:cxn>
                  <a:cxn ang="0">
                    <a:pos x="33" y="60"/>
                  </a:cxn>
                  <a:cxn ang="0">
                    <a:pos x="35" y="73"/>
                  </a:cxn>
                  <a:cxn ang="0">
                    <a:pos x="37" y="41"/>
                  </a:cxn>
                  <a:cxn ang="0">
                    <a:pos x="39" y="15"/>
                  </a:cxn>
                  <a:cxn ang="0">
                    <a:pos x="39" y="13"/>
                  </a:cxn>
                  <a:cxn ang="0">
                    <a:pos x="40" y="22"/>
                  </a:cxn>
                  <a:cxn ang="0">
                    <a:pos x="42" y="41"/>
                  </a:cxn>
                  <a:cxn ang="0">
                    <a:pos x="43" y="47"/>
                  </a:cxn>
                  <a:cxn ang="0">
                    <a:pos x="44" y="51"/>
                  </a:cxn>
                  <a:cxn ang="0">
                    <a:pos x="46" y="54"/>
                  </a:cxn>
                  <a:cxn ang="0">
                    <a:pos x="48" y="47"/>
                  </a:cxn>
                  <a:cxn ang="0">
                    <a:pos x="50" y="16"/>
                  </a:cxn>
                  <a:cxn ang="0">
                    <a:pos x="51" y="21"/>
                  </a:cxn>
                  <a:cxn ang="0">
                    <a:pos x="54" y="39"/>
                  </a:cxn>
                  <a:cxn ang="0">
                    <a:pos x="55" y="67"/>
                  </a:cxn>
                  <a:cxn ang="0">
                    <a:pos x="58" y="71"/>
                  </a:cxn>
                  <a:cxn ang="0">
                    <a:pos x="59" y="69"/>
                  </a:cxn>
                  <a:cxn ang="0">
                    <a:pos x="60" y="70"/>
                  </a:cxn>
                  <a:cxn ang="0">
                    <a:pos x="62" y="74"/>
                  </a:cxn>
                  <a:cxn ang="0">
                    <a:pos x="63" y="66"/>
                  </a:cxn>
                  <a:cxn ang="0">
                    <a:pos x="64" y="60"/>
                  </a:cxn>
                  <a:cxn ang="0">
                    <a:pos x="66" y="56"/>
                  </a:cxn>
                  <a:cxn ang="0">
                    <a:pos x="67" y="46"/>
                  </a:cxn>
                </a:cxnLst>
                <a:rect l="0" t="0" r="r" b="b"/>
                <a:pathLst>
                  <a:path w="68" h="221">
                    <a:moveTo>
                      <a:pt x="0" y="221"/>
                    </a:moveTo>
                    <a:lnTo>
                      <a:pt x="0" y="194"/>
                    </a:lnTo>
                    <a:lnTo>
                      <a:pt x="1" y="179"/>
                    </a:lnTo>
                    <a:lnTo>
                      <a:pt x="1" y="149"/>
                    </a:lnTo>
                    <a:lnTo>
                      <a:pt x="2" y="139"/>
                    </a:lnTo>
                    <a:lnTo>
                      <a:pt x="2" y="103"/>
                    </a:lnTo>
                    <a:lnTo>
                      <a:pt x="4" y="98"/>
                    </a:lnTo>
                    <a:lnTo>
                      <a:pt x="4" y="84"/>
                    </a:lnTo>
                    <a:lnTo>
                      <a:pt x="5" y="83"/>
                    </a:lnTo>
                    <a:lnTo>
                      <a:pt x="5" y="73"/>
                    </a:lnTo>
                    <a:lnTo>
                      <a:pt x="6" y="71"/>
                    </a:lnTo>
                    <a:lnTo>
                      <a:pt x="6" y="78"/>
                    </a:lnTo>
                    <a:lnTo>
                      <a:pt x="6" y="67"/>
                    </a:lnTo>
                    <a:lnTo>
                      <a:pt x="7" y="69"/>
                    </a:lnTo>
                    <a:lnTo>
                      <a:pt x="7" y="65"/>
                    </a:lnTo>
                    <a:lnTo>
                      <a:pt x="9" y="56"/>
                    </a:lnTo>
                    <a:lnTo>
                      <a:pt x="9" y="42"/>
                    </a:lnTo>
                    <a:lnTo>
                      <a:pt x="10" y="29"/>
                    </a:lnTo>
                    <a:lnTo>
                      <a:pt x="10" y="18"/>
                    </a:lnTo>
                    <a:lnTo>
                      <a:pt x="11" y="12"/>
                    </a:lnTo>
                    <a:lnTo>
                      <a:pt x="11" y="1"/>
                    </a:lnTo>
                    <a:lnTo>
                      <a:pt x="13" y="7"/>
                    </a:lnTo>
                    <a:lnTo>
                      <a:pt x="13" y="0"/>
                    </a:lnTo>
                    <a:lnTo>
                      <a:pt x="13" y="7"/>
                    </a:lnTo>
                    <a:lnTo>
                      <a:pt x="14" y="11"/>
                    </a:lnTo>
                    <a:lnTo>
                      <a:pt x="14" y="22"/>
                    </a:lnTo>
                    <a:lnTo>
                      <a:pt x="15" y="34"/>
                    </a:lnTo>
                    <a:lnTo>
                      <a:pt x="15" y="54"/>
                    </a:lnTo>
                    <a:lnTo>
                      <a:pt x="17" y="61"/>
                    </a:lnTo>
                    <a:lnTo>
                      <a:pt x="17" y="69"/>
                    </a:lnTo>
                    <a:lnTo>
                      <a:pt x="18" y="67"/>
                    </a:lnTo>
                    <a:lnTo>
                      <a:pt x="18" y="62"/>
                    </a:lnTo>
                    <a:lnTo>
                      <a:pt x="19" y="61"/>
                    </a:lnTo>
                    <a:lnTo>
                      <a:pt x="19" y="49"/>
                    </a:lnTo>
                    <a:lnTo>
                      <a:pt x="21" y="50"/>
                    </a:lnTo>
                    <a:lnTo>
                      <a:pt x="21" y="42"/>
                    </a:lnTo>
                    <a:lnTo>
                      <a:pt x="21" y="46"/>
                    </a:lnTo>
                    <a:lnTo>
                      <a:pt x="22" y="42"/>
                    </a:lnTo>
                    <a:lnTo>
                      <a:pt x="22" y="49"/>
                    </a:lnTo>
                    <a:lnTo>
                      <a:pt x="23" y="45"/>
                    </a:lnTo>
                    <a:lnTo>
                      <a:pt x="23" y="49"/>
                    </a:lnTo>
                    <a:lnTo>
                      <a:pt x="23" y="44"/>
                    </a:lnTo>
                    <a:lnTo>
                      <a:pt x="25" y="52"/>
                    </a:lnTo>
                    <a:lnTo>
                      <a:pt x="25" y="51"/>
                    </a:lnTo>
                    <a:lnTo>
                      <a:pt x="25" y="56"/>
                    </a:lnTo>
                    <a:lnTo>
                      <a:pt x="26" y="52"/>
                    </a:lnTo>
                    <a:lnTo>
                      <a:pt x="26" y="56"/>
                    </a:lnTo>
                    <a:lnTo>
                      <a:pt x="26" y="51"/>
                    </a:lnTo>
                    <a:lnTo>
                      <a:pt x="26" y="52"/>
                    </a:lnTo>
                    <a:lnTo>
                      <a:pt x="27" y="41"/>
                    </a:lnTo>
                    <a:lnTo>
                      <a:pt x="27" y="34"/>
                    </a:lnTo>
                    <a:lnTo>
                      <a:pt x="29" y="29"/>
                    </a:lnTo>
                    <a:lnTo>
                      <a:pt x="29" y="17"/>
                    </a:lnTo>
                    <a:lnTo>
                      <a:pt x="30" y="17"/>
                    </a:lnTo>
                    <a:lnTo>
                      <a:pt x="30" y="13"/>
                    </a:lnTo>
                    <a:lnTo>
                      <a:pt x="30" y="20"/>
                    </a:lnTo>
                    <a:lnTo>
                      <a:pt x="31" y="27"/>
                    </a:lnTo>
                    <a:lnTo>
                      <a:pt x="31" y="34"/>
                    </a:lnTo>
                    <a:lnTo>
                      <a:pt x="33" y="42"/>
                    </a:lnTo>
                    <a:lnTo>
                      <a:pt x="33" y="60"/>
                    </a:lnTo>
                    <a:lnTo>
                      <a:pt x="34" y="60"/>
                    </a:lnTo>
                    <a:lnTo>
                      <a:pt x="34" y="70"/>
                    </a:lnTo>
                    <a:lnTo>
                      <a:pt x="35" y="73"/>
                    </a:lnTo>
                    <a:lnTo>
                      <a:pt x="35" y="61"/>
                    </a:lnTo>
                    <a:lnTo>
                      <a:pt x="37" y="51"/>
                    </a:lnTo>
                    <a:lnTo>
                      <a:pt x="37" y="41"/>
                    </a:lnTo>
                    <a:lnTo>
                      <a:pt x="38" y="34"/>
                    </a:lnTo>
                    <a:lnTo>
                      <a:pt x="38" y="18"/>
                    </a:lnTo>
                    <a:lnTo>
                      <a:pt x="39" y="15"/>
                    </a:lnTo>
                    <a:lnTo>
                      <a:pt x="39" y="20"/>
                    </a:lnTo>
                    <a:lnTo>
                      <a:pt x="39" y="6"/>
                    </a:lnTo>
                    <a:lnTo>
                      <a:pt x="39" y="13"/>
                    </a:lnTo>
                    <a:lnTo>
                      <a:pt x="40" y="16"/>
                    </a:lnTo>
                    <a:lnTo>
                      <a:pt x="40" y="24"/>
                    </a:lnTo>
                    <a:lnTo>
                      <a:pt x="40" y="22"/>
                    </a:lnTo>
                    <a:lnTo>
                      <a:pt x="42" y="35"/>
                    </a:lnTo>
                    <a:lnTo>
                      <a:pt x="42" y="44"/>
                    </a:lnTo>
                    <a:lnTo>
                      <a:pt x="42" y="41"/>
                    </a:lnTo>
                    <a:lnTo>
                      <a:pt x="43" y="47"/>
                    </a:lnTo>
                    <a:lnTo>
                      <a:pt x="43" y="44"/>
                    </a:lnTo>
                    <a:lnTo>
                      <a:pt x="43" y="47"/>
                    </a:lnTo>
                    <a:lnTo>
                      <a:pt x="44" y="51"/>
                    </a:lnTo>
                    <a:lnTo>
                      <a:pt x="44" y="54"/>
                    </a:lnTo>
                    <a:lnTo>
                      <a:pt x="44" y="51"/>
                    </a:lnTo>
                    <a:lnTo>
                      <a:pt x="46" y="55"/>
                    </a:lnTo>
                    <a:lnTo>
                      <a:pt x="46" y="59"/>
                    </a:lnTo>
                    <a:lnTo>
                      <a:pt x="46" y="54"/>
                    </a:lnTo>
                    <a:lnTo>
                      <a:pt x="47" y="56"/>
                    </a:lnTo>
                    <a:lnTo>
                      <a:pt x="47" y="45"/>
                    </a:lnTo>
                    <a:lnTo>
                      <a:pt x="48" y="47"/>
                    </a:lnTo>
                    <a:lnTo>
                      <a:pt x="48" y="27"/>
                    </a:lnTo>
                    <a:lnTo>
                      <a:pt x="50" y="22"/>
                    </a:lnTo>
                    <a:lnTo>
                      <a:pt x="50" y="16"/>
                    </a:lnTo>
                    <a:lnTo>
                      <a:pt x="51" y="20"/>
                    </a:lnTo>
                    <a:lnTo>
                      <a:pt x="51" y="15"/>
                    </a:lnTo>
                    <a:lnTo>
                      <a:pt x="51" y="21"/>
                    </a:lnTo>
                    <a:lnTo>
                      <a:pt x="52" y="21"/>
                    </a:lnTo>
                    <a:lnTo>
                      <a:pt x="52" y="36"/>
                    </a:lnTo>
                    <a:lnTo>
                      <a:pt x="54" y="39"/>
                    </a:lnTo>
                    <a:lnTo>
                      <a:pt x="54" y="41"/>
                    </a:lnTo>
                    <a:lnTo>
                      <a:pt x="55" y="49"/>
                    </a:lnTo>
                    <a:lnTo>
                      <a:pt x="55" y="67"/>
                    </a:lnTo>
                    <a:lnTo>
                      <a:pt x="56" y="65"/>
                    </a:lnTo>
                    <a:lnTo>
                      <a:pt x="56" y="67"/>
                    </a:lnTo>
                    <a:lnTo>
                      <a:pt x="58" y="71"/>
                    </a:lnTo>
                    <a:lnTo>
                      <a:pt x="58" y="66"/>
                    </a:lnTo>
                    <a:lnTo>
                      <a:pt x="58" y="67"/>
                    </a:lnTo>
                    <a:lnTo>
                      <a:pt x="59" y="69"/>
                    </a:lnTo>
                    <a:lnTo>
                      <a:pt x="59" y="64"/>
                    </a:lnTo>
                    <a:lnTo>
                      <a:pt x="59" y="67"/>
                    </a:lnTo>
                    <a:lnTo>
                      <a:pt x="60" y="70"/>
                    </a:lnTo>
                    <a:lnTo>
                      <a:pt x="62" y="75"/>
                    </a:lnTo>
                    <a:lnTo>
                      <a:pt x="62" y="83"/>
                    </a:lnTo>
                    <a:lnTo>
                      <a:pt x="62" y="74"/>
                    </a:lnTo>
                    <a:lnTo>
                      <a:pt x="62" y="75"/>
                    </a:lnTo>
                    <a:lnTo>
                      <a:pt x="63" y="73"/>
                    </a:lnTo>
                    <a:lnTo>
                      <a:pt x="63" y="66"/>
                    </a:lnTo>
                    <a:lnTo>
                      <a:pt x="63" y="69"/>
                    </a:lnTo>
                    <a:lnTo>
                      <a:pt x="64" y="61"/>
                    </a:lnTo>
                    <a:lnTo>
                      <a:pt x="64" y="60"/>
                    </a:lnTo>
                    <a:lnTo>
                      <a:pt x="66" y="56"/>
                    </a:lnTo>
                    <a:lnTo>
                      <a:pt x="66" y="54"/>
                    </a:lnTo>
                    <a:lnTo>
                      <a:pt x="66" y="56"/>
                    </a:lnTo>
                    <a:lnTo>
                      <a:pt x="67" y="51"/>
                    </a:lnTo>
                    <a:lnTo>
                      <a:pt x="67" y="52"/>
                    </a:lnTo>
                    <a:lnTo>
                      <a:pt x="67" y="46"/>
                    </a:lnTo>
                    <a:lnTo>
                      <a:pt x="68" y="49"/>
                    </a:lnTo>
                    <a:lnTo>
                      <a:pt x="68" y="41"/>
                    </a:lnTo>
                  </a:path>
                </a:pathLst>
              </a:custGeom>
              <a:noFill/>
              <a:ln w="12700">
                <a:solidFill>
                  <a:schemeClr val="accent1"/>
                </a:solidFill>
                <a:prstDash val="solid"/>
                <a:round/>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67" name="Freeform 315"/>
              <p:cNvSpPr>
                <a:spLocks/>
              </p:cNvSpPr>
              <p:nvPr/>
            </p:nvSpPr>
            <p:spPr bwMode="auto">
              <a:xfrm>
                <a:off x="6324925" y="1530652"/>
                <a:ext cx="203389" cy="284739"/>
              </a:xfrm>
              <a:custGeom>
                <a:avLst/>
                <a:gdLst/>
                <a:ahLst/>
                <a:cxnLst>
                  <a:cxn ang="0">
                    <a:pos x="2" y="64"/>
                  </a:cxn>
                  <a:cxn ang="0">
                    <a:pos x="4" y="47"/>
                  </a:cxn>
                  <a:cxn ang="0">
                    <a:pos x="7" y="41"/>
                  </a:cxn>
                  <a:cxn ang="0">
                    <a:pos x="8" y="50"/>
                  </a:cxn>
                  <a:cxn ang="0">
                    <a:pos x="9" y="50"/>
                  </a:cxn>
                  <a:cxn ang="0">
                    <a:pos x="11" y="64"/>
                  </a:cxn>
                  <a:cxn ang="0">
                    <a:pos x="12" y="62"/>
                  </a:cxn>
                  <a:cxn ang="0">
                    <a:pos x="13" y="55"/>
                  </a:cxn>
                  <a:cxn ang="0">
                    <a:pos x="15" y="60"/>
                  </a:cxn>
                  <a:cxn ang="0">
                    <a:pos x="16" y="49"/>
                  </a:cxn>
                  <a:cxn ang="0">
                    <a:pos x="17" y="50"/>
                  </a:cxn>
                  <a:cxn ang="0">
                    <a:pos x="19" y="54"/>
                  </a:cxn>
                  <a:cxn ang="0">
                    <a:pos x="20" y="56"/>
                  </a:cxn>
                  <a:cxn ang="0">
                    <a:pos x="21" y="60"/>
                  </a:cxn>
                  <a:cxn ang="0">
                    <a:pos x="23" y="75"/>
                  </a:cxn>
                  <a:cxn ang="0">
                    <a:pos x="25" y="79"/>
                  </a:cxn>
                  <a:cxn ang="0">
                    <a:pos x="27" y="72"/>
                  </a:cxn>
                  <a:cxn ang="0">
                    <a:pos x="29" y="55"/>
                  </a:cxn>
                  <a:cxn ang="0">
                    <a:pos x="31" y="31"/>
                  </a:cxn>
                  <a:cxn ang="0">
                    <a:pos x="32" y="26"/>
                  </a:cxn>
                  <a:cxn ang="0">
                    <a:pos x="33" y="11"/>
                  </a:cxn>
                  <a:cxn ang="0">
                    <a:pos x="36" y="0"/>
                  </a:cxn>
                  <a:cxn ang="0">
                    <a:pos x="37" y="40"/>
                  </a:cxn>
                  <a:cxn ang="0">
                    <a:pos x="40" y="67"/>
                  </a:cxn>
                  <a:cxn ang="0">
                    <a:pos x="41" y="93"/>
                  </a:cxn>
                  <a:cxn ang="0">
                    <a:pos x="42" y="99"/>
                  </a:cxn>
                  <a:cxn ang="0">
                    <a:pos x="44" y="83"/>
                  </a:cxn>
                  <a:cxn ang="0">
                    <a:pos x="46" y="67"/>
                  </a:cxn>
                  <a:cxn ang="0">
                    <a:pos x="48" y="40"/>
                  </a:cxn>
                  <a:cxn ang="0">
                    <a:pos x="49" y="45"/>
                  </a:cxn>
                  <a:cxn ang="0">
                    <a:pos x="50" y="52"/>
                  </a:cxn>
                  <a:cxn ang="0">
                    <a:pos x="53" y="50"/>
                  </a:cxn>
                  <a:cxn ang="0">
                    <a:pos x="54" y="51"/>
                  </a:cxn>
                  <a:cxn ang="0">
                    <a:pos x="56" y="44"/>
                  </a:cxn>
                  <a:cxn ang="0">
                    <a:pos x="57" y="39"/>
                  </a:cxn>
                  <a:cxn ang="0">
                    <a:pos x="58" y="52"/>
                  </a:cxn>
                  <a:cxn ang="0">
                    <a:pos x="60" y="76"/>
                  </a:cxn>
                  <a:cxn ang="0">
                    <a:pos x="61" y="81"/>
                  </a:cxn>
                  <a:cxn ang="0">
                    <a:pos x="62" y="76"/>
                  </a:cxn>
                  <a:cxn ang="0">
                    <a:pos x="65" y="83"/>
                  </a:cxn>
                  <a:cxn ang="0">
                    <a:pos x="66" y="84"/>
                  </a:cxn>
                  <a:cxn ang="0">
                    <a:pos x="67" y="77"/>
                  </a:cxn>
                </a:cxnLst>
                <a:rect l="0" t="0" r="r" b="b"/>
                <a:pathLst>
                  <a:path w="69" h="99">
                    <a:moveTo>
                      <a:pt x="0" y="51"/>
                    </a:moveTo>
                    <a:lnTo>
                      <a:pt x="2" y="56"/>
                    </a:lnTo>
                    <a:lnTo>
                      <a:pt x="2" y="64"/>
                    </a:lnTo>
                    <a:lnTo>
                      <a:pt x="3" y="67"/>
                    </a:lnTo>
                    <a:lnTo>
                      <a:pt x="4" y="64"/>
                    </a:lnTo>
                    <a:lnTo>
                      <a:pt x="4" y="47"/>
                    </a:lnTo>
                    <a:lnTo>
                      <a:pt x="5" y="51"/>
                    </a:lnTo>
                    <a:lnTo>
                      <a:pt x="5" y="42"/>
                    </a:lnTo>
                    <a:lnTo>
                      <a:pt x="7" y="41"/>
                    </a:lnTo>
                    <a:lnTo>
                      <a:pt x="7" y="44"/>
                    </a:lnTo>
                    <a:lnTo>
                      <a:pt x="8" y="46"/>
                    </a:lnTo>
                    <a:lnTo>
                      <a:pt x="8" y="50"/>
                    </a:lnTo>
                    <a:lnTo>
                      <a:pt x="8" y="49"/>
                    </a:lnTo>
                    <a:lnTo>
                      <a:pt x="9" y="51"/>
                    </a:lnTo>
                    <a:lnTo>
                      <a:pt x="9" y="50"/>
                    </a:lnTo>
                    <a:lnTo>
                      <a:pt x="11" y="54"/>
                    </a:lnTo>
                    <a:lnTo>
                      <a:pt x="11" y="49"/>
                    </a:lnTo>
                    <a:lnTo>
                      <a:pt x="11" y="64"/>
                    </a:lnTo>
                    <a:lnTo>
                      <a:pt x="12" y="55"/>
                    </a:lnTo>
                    <a:lnTo>
                      <a:pt x="12" y="54"/>
                    </a:lnTo>
                    <a:lnTo>
                      <a:pt x="12" y="62"/>
                    </a:lnTo>
                    <a:lnTo>
                      <a:pt x="13" y="55"/>
                    </a:lnTo>
                    <a:lnTo>
                      <a:pt x="13" y="56"/>
                    </a:lnTo>
                    <a:lnTo>
                      <a:pt x="13" y="55"/>
                    </a:lnTo>
                    <a:lnTo>
                      <a:pt x="15" y="56"/>
                    </a:lnTo>
                    <a:lnTo>
                      <a:pt x="15" y="54"/>
                    </a:lnTo>
                    <a:lnTo>
                      <a:pt x="15" y="60"/>
                    </a:lnTo>
                    <a:lnTo>
                      <a:pt x="16" y="59"/>
                    </a:lnTo>
                    <a:lnTo>
                      <a:pt x="16" y="60"/>
                    </a:lnTo>
                    <a:lnTo>
                      <a:pt x="16" y="49"/>
                    </a:lnTo>
                    <a:lnTo>
                      <a:pt x="17" y="52"/>
                    </a:lnTo>
                    <a:lnTo>
                      <a:pt x="17" y="47"/>
                    </a:lnTo>
                    <a:lnTo>
                      <a:pt x="17" y="50"/>
                    </a:lnTo>
                    <a:lnTo>
                      <a:pt x="19" y="46"/>
                    </a:lnTo>
                    <a:lnTo>
                      <a:pt x="19" y="44"/>
                    </a:lnTo>
                    <a:lnTo>
                      <a:pt x="19" y="54"/>
                    </a:lnTo>
                    <a:lnTo>
                      <a:pt x="20" y="54"/>
                    </a:lnTo>
                    <a:lnTo>
                      <a:pt x="20" y="61"/>
                    </a:lnTo>
                    <a:lnTo>
                      <a:pt x="20" y="56"/>
                    </a:lnTo>
                    <a:lnTo>
                      <a:pt x="21" y="65"/>
                    </a:lnTo>
                    <a:lnTo>
                      <a:pt x="21" y="65"/>
                    </a:lnTo>
                    <a:lnTo>
                      <a:pt x="21" y="60"/>
                    </a:lnTo>
                    <a:lnTo>
                      <a:pt x="21" y="62"/>
                    </a:lnTo>
                    <a:lnTo>
                      <a:pt x="23" y="67"/>
                    </a:lnTo>
                    <a:lnTo>
                      <a:pt x="23" y="75"/>
                    </a:lnTo>
                    <a:lnTo>
                      <a:pt x="24" y="70"/>
                    </a:lnTo>
                    <a:lnTo>
                      <a:pt x="24" y="77"/>
                    </a:lnTo>
                    <a:lnTo>
                      <a:pt x="25" y="79"/>
                    </a:lnTo>
                    <a:lnTo>
                      <a:pt x="25" y="85"/>
                    </a:lnTo>
                    <a:lnTo>
                      <a:pt x="27" y="79"/>
                    </a:lnTo>
                    <a:lnTo>
                      <a:pt x="27" y="72"/>
                    </a:lnTo>
                    <a:lnTo>
                      <a:pt x="28" y="75"/>
                    </a:lnTo>
                    <a:lnTo>
                      <a:pt x="28" y="62"/>
                    </a:lnTo>
                    <a:lnTo>
                      <a:pt x="29" y="55"/>
                    </a:lnTo>
                    <a:lnTo>
                      <a:pt x="29" y="49"/>
                    </a:lnTo>
                    <a:lnTo>
                      <a:pt x="31" y="54"/>
                    </a:lnTo>
                    <a:lnTo>
                      <a:pt x="31" y="31"/>
                    </a:lnTo>
                    <a:lnTo>
                      <a:pt x="32" y="32"/>
                    </a:lnTo>
                    <a:lnTo>
                      <a:pt x="32" y="23"/>
                    </a:lnTo>
                    <a:lnTo>
                      <a:pt x="32" y="26"/>
                    </a:lnTo>
                    <a:lnTo>
                      <a:pt x="33" y="11"/>
                    </a:lnTo>
                    <a:lnTo>
                      <a:pt x="33" y="12"/>
                    </a:lnTo>
                    <a:lnTo>
                      <a:pt x="33" y="11"/>
                    </a:lnTo>
                    <a:lnTo>
                      <a:pt x="34" y="5"/>
                    </a:lnTo>
                    <a:lnTo>
                      <a:pt x="34" y="0"/>
                    </a:lnTo>
                    <a:lnTo>
                      <a:pt x="36" y="0"/>
                    </a:lnTo>
                    <a:lnTo>
                      <a:pt x="36" y="18"/>
                    </a:lnTo>
                    <a:lnTo>
                      <a:pt x="37" y="16"/>
                    </a:lnTo>
                    <a:lnTo>
                      <a:pt x="37" y="40"/>
                    </a:lnTo>
                    <a:lnTo>
                      <a:pt x="38" y="45"/>
                    </a:lnTo>
                    <a:lnTo>
                      <a:pt x="38" y="56"/>
                    </a:lnTo>
                    <a:lnTo>
                      <a:pt x="40" y="67"/>
                    </a:lnTo>
                    <a:lnTo>
                      <a:pt x="40" y="75"/>
                    </a:lnTo>
                    <a:lnTo>
                      <a:pt x="41" y="75"/>
                    </a:lnTo>
                    <a:lnTo>
                      <a:pt x="41" y="93"/>
                    </a:lnTo>
                    <a:lnTo>
                      <a:pt x="42" y="98"/>
                    </a:lnTo>
                    <a:lnTo>
                      <a:pt x="42" y="94"/>
                    </a:lnTo>
                    <a:lnTo>
                      <a:pt x="42" y="99"/>
                    </a:lnTo>
                    <a:lnTo>
                      <a:pt x="44" y="95"/>
                    </a:lnTo>
                    <a:lnTo>
                      <a:pt x="44" y="96"/>
                    </a:lnTo>
                    <a:lnTo>
                      <a:pt x="44" y="83"/>
                    </a:lnTo>
                    <a:lnTo>
                      <a:pt x="45" y="79"/>
                    </a:lnTo>
                    <a:lnTo>
                      <a:pt x="45" y="75"/>
                    </a:lnTo>
                    <a:lnTo>
                      <a:pt x="46" y="67"/>
                    </a:lnTo>
                    <a:lnTo>
                      <a:pt x="46" y="57"/>
                    </a:lnTo>
                    <a:lnTo>
                      <a:pt x="48" y="46"/>
                    </a:lnTo>
                    <a:lnTo>
                      <a:pt x="48" y="40"/>
                    </a:lnTo>
                    <a:lnTo>
                      <a:pt x="49" y="45"/>
                    </a:lnTo>
                    <a:lnTo>
                      <a:pt x="49" y="47"/>
                    </a:lnTo>
                    <a:lnTo>
                      <a:pt x="49" y="45"/>
                    </a:lnTo>
                    <a:lnTo>
                      <a:pt x="50" y="49"/>
                    </a:lnTo>
                    <a:lnTo>
                      <a:pt x="50" y="44"/>
                    </a:lnTo>
                    <a:lnTo>
                      <a:pt x="50" y="52"/>
                    </a:lnTo>
                    <a:lnTo>
                      <a:pt x="52" y="56"/>
                    </a:lnTo>
                    <a:lnTo>
                      <a:pt x="52" y="49"/>
                    </a:lnTo>
                    <a:lnTo>
                      <a:pt x="53" y="50"/>
                    </a:lnTo>
                    <a:lnTo>
                      <a:pt x="53" y="54"/>
                    </a:lnTo>
                    <a:lnTo>
                      <a:pt x="54" y="47"/>
                    </a:lnTo>
                    <a:lnTo>
                      <a:pt x="54" y="51"/>
                    </a:lnTo>
                    <a:lnTo>
                      <a:pt x="54" y="45"/>
                    </a:lnTo>
                    <a:lnTo>
                      <a:pt x="54" y="49"/>
                    </a:lnTo>
                    <a:lnTo>
                      <a:pt x="56" y="44"/>
                    </a:lnTo>
                    <a:lnTo>
                      <a:pt x="56" y="45"/>
                    </a:lnTo>
                    <a:lnTo>
                      <a:pt x="56" y="39"/>
                    </a:lnTo>
                    <a:lnTo>
                      <a:pt x="57" y="39"/>
                    </a:lnTo>
                    <a:lnTo>
                      <a:pt x="57" y="31"/>
                    </a:lnTo>
                    <a:lnTo>
                      <a:pt x="57" y="46"/>
                    </a:lnTo>
                    <a:lnTo>
                      <a:pt x="58" y="52"/>
                    </a:lnTo>
                    <a:lnTo>
                      <a:pt x="58" y="64"/>
                    </a:lnTo>
                    <a:lnTo>
                      <a:pt x="60" y="67"/>
                    </a:lnTo>
                    <a:lnTo>
                      <a:pt x="60" y="76"/>
                    </a:lnTo>
                    <a:lnTo>
                      <a:pt x="61" y="83"/>
                    </a:lnTo>
                    <a:lnTo>
                      <a:pt x="61" y="85"/>
                    </a:lnTo>
                    <a:lnTo>
                      <a:pt x="61" y="81"/>
                    </a:lnTo>
                    <a:lnTo>
                      <a:pt x="61" y="83"/>
                    </a:lnTo>
                    <a:lnTo>
                      <a:pt x="62" y="85"/>
                    </a:lnTo>
                    <a:lnTo>
                      <a:pt x="62" y="76"/>
                    </a:lnTo>
                    <a:lnTo>
                      <a:pt x="64" y="80"/>
                    </a:lnTo>
                    <a:lnTo>
                      <a:pt x="64" y="85"/>
                    </a:lnTo>
                    <a:lnTo>
                      <a:pt x="65" y="83"/>
                    </a:lnTo>
                    <a:lnTo>
                      <a:pt x="65" y="81"/>
                    </a:lnTo>
                    <a:lnTo>
                      <a:pt x="65" y="83"/>
                    </a:lnTo>
                    <a:lnTo>
                      <a:pt x="66" y="84"/>
                    </a:lnTo>
                    <a:lnTo>
                      <a:pt x="66" y="79"/>
                    </a:lnTo>
                    <a:lnTo>
                      <a:pt x="67" y="89"/>
                    </a:lnTo>
                    <a:lnTo>
                      <a:pt x="67" y="77"/>
                    </a:lnTo>
                    <a:lnTo>
                      <a:pt x="69" y="79"/>
                    </a:lnTo>
                    <a:lnTo>
                      <a:pt x="69" y="72"/>
                    </a:lnTo>
                  </a:path>
                </a:pathLst>
              </a:custGeom>
              <a:noFill/>
              <a:ln w="12700">
                <a:solidFill>
                  <a:schemeClr val="accent1"/>
                </a:solidFill>
                <a:prstDash val="solid"/>
                <a:round/>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68" name="Freeform 316"/>
              <p:cNvSpPr>
                <a:spLocks/>
              </p:cNvSpPr>
              <p:nvPr/>
            </p:nvSpPr>
            <p:spPr bwMode="auto">
              <a:xfrm>
                <a:off x="6528314" y="1577141"/>
                <a:ext cx="197577" cy="232442"/>
              </a:xfrm>
              <a:custGeom>
                <a:avLst/>
                <a:gdLst/>
                <a:ahLst/>
                <a:cxnLst>
                  <a:cxn ang="0">
                    <a:pos x="1" y="57"/>
                  </a:cxn>
                  <a:cxn ang="0">
                    <a:pos x="2" y="58"/>
                  </a:cxn>
                  <a:cxn ang="0">
                    <a:pos x="5" y="62"/>
                  </a:cxn>
                  <a:cxn ang="0">
                    <a:pos x="6" y="54"/>
                  </a:cxn>
                  <a:cxn ang="0">
                    <a:pos x="8" y="49"/>
                  </a:cxn>
                  <a:cxn ang="0">
                    <a:pos x="9" y="49"/>
                  </a:cxn>
                  <a:cxn ang="0">
                    <a:pos x="12" y="43"/>
                  </a:cxn>
                  <a:cxn ang="0">
                    <a:pos x="13" y="48"/>
                  </a:cxn>
                  <a:cxn ang="0">
                    <a:pos x="14" y="42"/>
                  </a:cxn>
                  <a:cxn ang="0">
                    <a:pos x="16" y="47"/>
                  </a:cxn>
                  <a:cxn ang="0">
                    <a:pos x="17" y="40"/>
                  </a:cxn>
                  <a:cxn ang="0">
                    <a:pos x="18" y="49"/>
                  </a:cxn>
                  <a:cxn ang="0">
                    <a:pos x="21" y="69"/>
                  </a:cxn>
                  <a:cxn ang="0">
                    <a:pos x="22" y="74"/>
                  </a:cxn>
                  <a:cxn ang="0">
                    <a:pos x="25" y="50"/>
                  </a:cxn>
                  <a:cxn ang="0">
                    <a:pos x="25" y="42"/>
                  </a:cxn>
                  <a:cxn ang="0">
                    <a:pos x="28" y="25"/>
                  </a:cxn>
                  <a:cxn ang="0">
                    <a:pos x="29" y="3"/>
                  </a:cxn>
                  <a:cxn ang="0">
                    <a:pos x="30" y="14"/>
                  </a:cxn>
                  <a:cxn ang="0">
                    <a:pos x="31" y="14"/>
                  </a:cxn>
                  <a:cxn ang="0">
                    <a:pos x="34" y="10"/>
                  </a:cxn>
                  <a:cxn ang="0">
                    <a:pos x="35" y="0"/>
                  </a:cxn>
                  <a:cxn ang="0">
                    <a:pos x="37" y="8"/>
                  </a:cxn>
                  <a:cxn ang="0">
                    <a:pos x="38" y="25"/>
                  </a:cxn>
                  <a:cxn ang="0">
                    <a:pos x="39" y="37"/>
                  </a:cxn>
                  <a:cxn ang="0">
                    <a:pos x="41" y="42"/>
                  </a:cxn>
                  <a:cxn ang="0">
                    <a:pos x="42" y="25"/>
                  </a:cxn>
                  <a:cxn ang="0">
                    <a:pos x="43" y="14"/>
                  </a:cxn>
                  <a:cxn ang="0">
                    <a:pos x="45" y="13"/>
                  </a:cxn>
                  <a:cxn ang="0">
                    <a:pos x="46" y="17"/>
                  </a:cxn>
                  <a:cxn ang="0">
                    <a:pos x="49" y="29"/>
                  </a:cxn>
                  <a:cxn ang="0">
                    <a:pos x="50" y="33"/>
                  </a:cxn>
                  <a:cxn ang="0">
                    <a:pos x="53" y="44"/>
                  </a:cxn>
                  <a:cxn ang="0">
                    <a:pos x="54" y="52"/>
                  </a:cxn>
                  <a:cxn ang="0">
                    <a:pos x="55" y="49"/>
                  </a:cxn>
                  <a:cxn ang="0">
                    <a:pos x="57" y="45"/>
                  </a:cxn>
                  <a:cxn ang="0">
                    <a:pos x="59" y="37"/>
                  </a:cxn>
                  <a:cxn ang="0">
                    <a:pos x="61" y="37"/>
                  </a:cxn>
                  <a:cxn ang="0">
                    <a:pos x="62" y="25"/>
                  </a:cxn>
                  <a:cxn ang="0">
                    <a:pos x="63" y="42"/>
                  </a:cxn>
                  <a:cxn ang="0">
                    <a:pos x="66" y="48"/>
                  </a:cxn>
                  <a:cxn ang="0">
                    <a:pos x="67" y="39"/>
                  </a:cxn>
                </a:cxnLst>
                <a:rect l="0" t="0" r="r" b="b"/>
                <a:pathLst>
                  <a:path w="68" h="79">
                    <a:moveTo>
                      <a:pt x="0" y="55"/>
                    </a:moveTo>
                    <a:lnTo>
                      <a:pt x="0" y="58"/>
                    </a:lnTo>
                    <a:lnTo>
                      <a:pt x="1" y="57"/>
                    </a:lnTo>
                    <a:lnTo>
                      <a:pt x="1" y="59"/>
                    </a:lnTo>
                    <a:lnTo>
                      <a:pt x="2" y="58"/>
                    </a:lnTo>
                    <a:lnTo>
                      <a:pt x="2" y="58"/>
                    </a:lnTo>
                    <a:lnTo>
                      <a:pt x="2" y="64"/>
                    </a:lnTo>
                    <a:lnTo>
                      <a:pt x="5" y="60"/>
                    </a:lnTo>
                    <a:lnTo>
                      <a:pt x="5" y="62"/>
                    </a:lnTo>
                    <a:lnTo>
                      <a:pt x="5" y="55"/>
                    </a:lnTo>
                    <a:lnTo>
                      <a:pt x="6" y="57"/>
                    </a:lnTo>
                    <a:lnTo>
                      <a:pt x="6" y="54"/>
                    </a:lnTo>
                    <a:lnTo>
                      <a:pt x="6" y="57"/>
                    </a:lnTo>
                    <a:lnTo>
                      <a:pt x="8" y="58"/>
                    </a:lnTo>
                    <a:lnTo>
                      <a:pt x="8" y="49"/>
                    </a:lnTo>
                    <a:lnTo>
                      <a:pt x="9" y="57"/>
                    </a:lnTo>
                    <a:lnTo>
                      <a:pt x="9" y="49"/>
                    </a:lnTo>
                    <a:lnTo>
                      <a:pt x="9" y="49"/>
                    </a:lnTo>
                    <a:lnTo>
                      <a:pt x="10" y="48"/>
                    </a:lnTo>
                    <a:lnTo>
                      <a:pt x="10" y="45"/>
                    </a:lnTo>
                    <a:lnTo>
                      <a:pt x="12" y="43"/>
                    </a:lnTo>
                    <a:lnTo>
                      <a:pt x="12" y="52"/>
                    </a:lnTo>
                    <a:lnTo>
                      <a:pt x="13" y="50"/>
                    </a:lnTo>
                    <a:lnTo>
                      <a:pt x="13" y="48"/>
                    </a:lnTo>
                    <a:lnTo>
                      <a:pt x="13" y="50"/>
                    </a:lnTo>
                    <a:lnTo>
                      <a:pt x="14" y="53"/>
                    </a:lnTo>
                    <a:lnTo>
                      <a:pt x="14" y="42"/>
                    </a:lnTo>
                    <a:lnTo>
                      <a:pt x="14" y="48"/>
                    </a:lnTo>
                    <a:lnTo>
                      <a:pt x="16" y="42"/>
                    </a:lnTo>
                    <a:lnTo>
                      <a:pt x="16" y="47"/>
                    </a:lnTo>
                    <a:lnTo>
                      <a:pt x="17" y="40"/>
                    </a:lnTo>
                    <a:lnTo>
                      <a:pt x="17" y="47"/>
                    </a:lnTo>
                    <a:lnTo>
                      <a:pt x="17" y="40"/>
                    </a:lnTo>
                    <a:lnTo>
                      <a:pt x="18" y="49"/>
                    </a:lnTo>
                    <a:lnTo>
                      <a:pt x="18" y="45"/>
                    </a:lnTo>
                    <a:lnTo>
                      <a:pt x="18" y="49"/>
                    </a:lnTo>
                    <a:lnTo>
                      <a:pt x="20" y="57"/>
                    </a:lnTo>
                    <a:lnTo>
                      <a:pt x="20" y="63"/>
                    </a:lnTo>
                    <a:lnTo>
                      <a:pt x="21" y="69"/>
                    </a:lnTo>
                    <a:lnTo>
                      <a:pt x="21" y="79"/>
                    </a:lnTo>
                    <a:lnTo>
                      <a:pt x="22" y="78"/>
                    </a:lnTo>
                    <a:lnTo>
                      <a:pt x="22" y="74"/>
                    </a:lnTo>
                    <a:lnTo>
                      <a:pt x="24" y="68"/>
                    </a:lnTo>
                    <a:lnTo>
                      <a:pt x="24" y="59"/>
                    </a:lnTo>
                    <a:lnTo>
                      <a:pt x="25" y="50"/>
                    </a:lnTo>
                    <a:lnTo>
                      <a:pt x="25" y="52"/>
                    </a:lnTo>
                    <a:lnTo>
                      <a:pt x="25" y="38"/>
                    </a:lnTo>
                    <a:lnTo>
                      <a:pt x="25" y="42"/>
                    </a:lnTo>
                    <a:lnTo>
                      <a:pt x="26" y="32"/>
                    </a:lnTo>
                    <a:lnTo>
                      <a:pt x="26" y="27"/>
                    </a:lnTo>
                    <a:lnTo>
                      <a:pt x="28" y="25"/>
                    </a:lnTo>
                    <a:lnTo>
                      <a:pt x="28" y="13"/>
                    </a:lnTo>
                    <a:lnTo>
                      <a:pt x="29" y="11"/>
                    </a:lnTo>
                    <a:lnTo>
                      <a:pt x="29" y="3"/>
                    </a:lnTo>
                    <a:lnTo>
                      <a:pt x="29" y="17"/>
                    </a:lnTo>
                    <a:lnTo>
                      <a:pt x="30" y="8"/>
                    </a:lnTo>
                    <a:lnTo>
                      <a:pt x="30" y="14"/>
                    </a:lnTo>
                    <a:lnTo>
                      <a:pt x="31" y="13"/>
                    </a:lnTo>
                    <a:lnTo>
                      <a:pt x="31" y="22"/>
                    </a:lnTo>
                    <a:lnTo>
                      <a:pt x="31" y="14"/>
                    </a:lnTo>
                    <a:lnTo>
                      <a:pt x="33" y="18"/>
                    </a:lnTo>
                    <a:lnTo>
                      <a:pt x="33" y="19"/>
                    </a:lnTo>
                    <a:lnTo>
                      <a:pt x="34" y="10"/>
                    </a:lnTo>
                    <a:lnTo>
                      <a:pt x="34" y="0"/>
                    </a:lnTo>
                    <a:lnTo>
                      <a:pt x="34" y="5"/>
                    </a:lnTo>
                    <a:lnTo>
                      <a:pt x="35" y="0"/>
                    </a:lnTo>
                    <a:lnTo>
                      <a:pt x="35" y="8"/>
                    </a:lnTo>
                    <a:lnTo>
                      <a:pt x="35" y="5"/>
                    </a:lnTo>
                    <a:lnTo>
                      <a:pt x="37" y="8"/>
                    </a:lnTo>
                    <a:lnTo>
                      <a:pt x="37" y="19"/>
                    </a:lnTo>
                    <a:lnTo>
                      <a:pt x="37" y="18"/>
                    </a:lnTo>
                    <a:lnTo>
                      <a:pt x="38" y="25"/>
                    </a:lnTo>
                    <a:lnTo>
                      <a:pt x="38" y="29"/>
                    </a:lnTo>
                    <a:lnTo>
                      <a:pt x="39" y="38"/>
                    </a:lnTo>
                    <a:lnTo>
                      <a:pt x="39" y="37"/>
                    </a:lnTo>
                    <a:lnTo>
                      <a:pt x="39" y="39"/>
                    </a:lnTo>
                    <a:lnTo>
                      <a:pt x="41" y="45"/>
                    </a:lnTo>
                    <a:lnTo>
                      <a:pt x="41" y="42"/>
                    </a:lnTo>
                    <a:lnTo>
                      <a:pt x="41" y="47"/>
                    </a:lnTo>
                    <a:lnTo>
                      <a:pt x="42" y="37"/>
                    </a:lnTo>
                    <a:lnTo>
                      <a:pt x="42" y="25"/>
                    </a:lnTo>
                    <a:lnTo>
                      <a:pt x="42" y="27"/>
                    </a:lnTo>
                    <a:lnTo>
                      <a:pt x="43" y="24"/>
                    </a:lnTo>
                    <a:lnTo>
                      <a:pt x="43" y="14"/>
                    </a:lnTo>
                    <a:lnTo>
                      <a:pt x="45" y="13"/>
                    </a:lnTo>
                    <a:lnTo>
                      <a:pt x="45" y="6"/>
                    </a:lnTo>
                    <a:lnTo>
                      <a:pt x="45" y="13"/>
                    </a:lnTo>
                    <a:lnTo>
                      <a:pt x="46" y="14"/>
                    </a:lnTo>
                    <a:lnTo>
                      <a:pt x="46" y="19"/>
                    </a:lnTo>
                    <a:lnTo>
                      <a:pt x="46" y="17"/>
                    </a:lnTo>
                    <a:lnTo>
                      <a:pt x="47" y="27"/>
                    </a:lnTo>
                    <a:lnTo>
                      <a:pt x="47" y="30"/>
                    </a:lnTo>
                    <a:lnTo>
                      <a:pt x="49" y="29"/>
                    </a:lnTo>
                    <a:lnTo>
                      <a:pt x="49" y="27"/>
                    </a:lnTo>
                    <a:lnTo>
                      <a:pt x="50" y="28"/>
                    </a:lnTo>
                    <a:lnTo>
                      <a:pt x="50" y="33"/>
                    </a:lnTo>
                    <a:lnTo>
                      <a:pt x="51" y="27"/>
                    </a:lnTo>
                    <a:lnTo>
                      <a:pt x="51" y="47"/>
                    </a:lnTo>
                    <a:lnTo>
                      <a:pt x="53" y="44"/>
                    </a:lnTo>
                    <a:lnTo>
                      <a:pt x="53" y="54"/>
                    </a:lnTo>
                    <a:lnTo>
                      <a:pt x="54" y="58"/>
                    </a:lnTo>
                    <a:lnTo>
                      <a:pt x="54" y="52"/>
                    </a:lnTo>
                    <a:lnTo>
                      <a:pt x="55" y="47"/>
                    </a:lnTo>
                    <a:lnTo>
                      <a:pt x="55" y="45"/>
                    </a:lnTo>
                    <a:lnTo>
                      <a:pt x="55" y="49"/>
                    </a:lnTo>
                    <a:lnTo>
                      <a:pt x="57" y="39"/>
                    </a:lnTo>
                    <a:lnTo>
                      <a:pt x="57" y="50"/>
                    </a:lnTo>
                    <a:lnTo>
                      <a:pt x="57" y="45"/>
                    </a:lnTo>
                    <a:lnTo>
                      <a:pt x="58" y="47"/>
                    </a:lnTo>
                    <a:lnTo>
                      <a:pt x="59" y="39"/>
                    </a:lnTo>
                    <a:lnTo>
                      <a:pt x="59" y="37"/>
                    </a:lnTo>
                    <a:lnTo>
                      <a:pt x="59" y="44"/>
                    </a:lnTo>
                    <a:lnTo>
                      <a:pt x="61" y="34"/>
                    </a:lnTo>
                    <a:lnTo>
                      <a:pt x="61" y="37"/>
                    </a:lnTo>
                    <a:lnTo>
                      <a:pt x="61" y="28"/>
                    </a:lnTo>
                    <a:lnTo>
                      <a:pt x="62" y="30"/>
                    </a:lnTo>
                    <a:lnTo>
                      <a:pt x="62" y="25"/>
                    </a:lnTo>
                    <a:lnTo>
                      <a:pt x="62" y="33"/>
                    </a:lnTo>
                    <a:lnTo>
                      <a:pt x="63" y="38"/>
                    </a:lnTo>
                    <a:lnTo>
                      <a:pt x="63" y="42"/>
                    </a:lnTo>
                    <a:lnTo>
                      <a:pt x="64" y="50"/>
                    </a:lnTo>
                    <a:lnTo>
                      <a:pt x="64" y="49"/>
                    </a:lnTo>
                    <a:lnTo>
                      <a:pt x="66" y="48"/>
                    </a:lnTo>
                    <a:lnTo>
                      <a:pt x="66" y="42"/>
                    </a:lnTo>
                    <a:lnTo>
                      <a:pt x="67" y="37"/>
                    </a:lnTo>
                    <a:lnTo>
                      <a:pt x="67" y="39"/>
                    </a:lnTo>
                    <a:lnTo>
                      <a:pt x="67" y="34"/>
                    </a:lnTo>
                    <a:lnTo>
                      <a:pt x="68" y="28"/>
                    </a:lnTo>
                  </a:path>
                </a:pathLst>
              </a:custGeom>
              <a:noFill/>
              <a:ln w="12700">
                <a:solidFill>
                  <a:schemeClr val="accent1"/>
                </a:solidFill>
                <a:prstDash val="solid"/>
                <a:round/>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69" name="Freeform 317"/>
              <p:cNvSpPr>
                <a:spLocks/>
              </p:cNvSpPr>
              <p:nvPr/>
            </p:nvSpPr>
            <p:spPr bwMode="auto">
              <a:xfrm>
                <a:off x="6725889" y="1588763"/>
                <a:ext cx="133652" cy="220820"/>
              </a:xfrm>
              <a:custGeom>
                <a:avLst/>
                <a:gdLst/>
                <a:ahLst/>
                <a:cxnLst>
                  <a:cxn ang="0">
                    <a:pos x="0" y="18"/>
                  </a:cxn>
                  <a:cxn ang="0">
                    <a:pos x="2" y="11"/>
                  </a:cxn>
                  <a:cxn ang="0">
                    <a:pos x="3" y="14"/>
                  </a:cxn>
                  <a:cxn ang="0">
                    <a:pos x="3" y="11"/>
                  </a:cxn>
                  <a:cxn ang="0">
                    <a:pos x="4" y="19"/>
                  </a:cxn>
                  <a:cxn ang="0">
                    <a:pos x="6" y="30"/>
                  </a:cxn>
                  <a:cxn ang="0">
                    <a:pos x="7" y="31"/>
                  </a:cxn>
                  <a:cxn ang="0">
                    <a:pos x="7" y="35"/>
                  </a:cxn>
                  <a:cxn ang="0">
                    <a:pos x="8" y="36"/>
                  </a:cxn>
                  <a:cxn ang="0">
                    <a:pos x="10" y="36"/>
                  </a:cxn>
                  <a:cxn ang="0">
                    <a:pos x="11" y="33"/>
                  </a:cxn>
                  <a:cxn ang="0">
                    <a:pos x="12" y="26"/>
                  </a:cxn>
                  <a:cxn ang="0">
                    <a:pos x="14" y="24"/>
                  </a:cxn>
                  <a:cxn ang="0">
                    <a:pos x="14" y="24"/>
                  </a:cxn>
                  <a:cxn ang="0">
                    <a:pos x="15" y="28"/>
                  </a:cxn>
                  <a:cxn ang="0">
                    <a:pos x="16" y="38"/>
                  </a:cxn>
                  <a:cxn ang="0">
                    <a:pos x="16" y="39"/>
                  </a:cxn>
                  <a:cxn ang="0">
                    <a:pos x="18" y="49"/>
                  </a:cxn>
                  <a:cxn ang="0">
                    <a:pos x="19" y="68"/>
                  </a:cxn>
                  <a:cxn ang="0">
                    <a:pos x="20" y="75"/>
                  </a:cxn>
                  <a:cxn ang="0">
                    <a:pos x="22" y="67"/>
                  </a:cxn>
                  <a:cxn ang="0">
                    <a:pos x="23" y="46"/>
                  </a:cxn>
                  <a:cxn ang="0">
                    <a:pos x="24" y="29"/>
                  </a:cxn>
                  <a:cxn ang="0">
                    <a:pos x="26" y="15"/>
                  </a:cxn>
                  <a:cxn ang="0">
                    <a:pos x="27" y="2"/>
                  </a:cxn>
                  <a:cxn ang="0">
                    <a:pos x="27" y="7"/>
                  </a:cxn>
                  <a:cxn ang="0">
                    <a:pos x="28" y="2"/>
                  </a:cxn>
                  <a:cxn ang="0">
                    <a:pos x="29" y="6"/>
                  </a:cxn>
                  <a:cxn ang="0">
                    <a:pos x="31" y="14"/>
                  </a:cxn>
                  <a:cxn ang="0">
                    <a:pos x="32" y="5"/>
                  </a:cxn>
                  <a:cxn ang="0">
                    <a:pos x="32" y="4"/>
                  </a:cxn>
                  <a:cxn ang="0">
                    <a:pos x="33" y="7"/>
                  </a:cxn>
                  <a:cxn ang="0">
                    <a:pos x="35" y="11"/>
                  </a:cxn>
                  <a:cxn ang="0">
                    <a:pos x="35" y="5"/>
                  </a:cxn>
                  <a:cxn ang="0">
                    <a:pos x="36" y="0"/>
                  </a:cxn>
                  <a:cxn ang="0">
                    <a:pos x="37" y="1"/>
                  </a:cxn>
                  <a:cxn ang="0">
                    <a:pos x="39" y="6"/>
                  </a:cxn>
                  <a:cxn ang="0">
                    <a:pos x="40" y="20"/>
                  </a:cxn>
                  <a:cxn ang="0">
                    <a:pos x="41" y="36"/>
                  </a:cxn>
                  <a:cxn ang="0">
                    <a:pos x="41" y="38"/>
                  </a:cxn>
                  <a:cxn ang="0">
                    <a:pos x="43" y="49"/>
                  </a:cxn>
                  <a:cxn ang="0">
                    <a:pos x="44" y="54"/>
                  </a:cxn>
                  <a:cxn ang="0">
                    <a:pos x="45" y="53"/>
                  </a:cxn>
                  <a:cxn ang="0">
                    <a:pos x="45" y="46"/>
                  </a:cxn>
                  <a:cxn ang="0">
                    <a:pos x="47" y="31"/>
                  </a:cxn>
                </a:cxnLst>
                <a:rect l="0" t="0" r="r" b="b"/>
                <a:pathLst>
                  <a:path w="47" h="75">
                    <a:moveTo>
                      <a:pt x="0" y="24"/>
                    </a:moveTo>
                    <a:lnTo>
                      <a:pt x="0" y="18"/>
                    </a:lnTo>
                    <a:lnTo>
                      <a:pt x="2" y="15"/>
                    </a:lnTo>
                    <a:lnTo>
                      <a:pt x="2" y="11"/>
                    </a:lnTo>
                    <a:lnTo>
                      <a:pt x="2" y="13"/>
                    </a:lnTo>
                    <a:lnTo>
                      <a:pt x="3" y="14"/>
                    </a:lnTo>
                    <a:lnTo>
                      <a:pt x="3" y="9"/>
                    </a:lnTo>
                    <a:lnTo>
                      <a:pt x="3" y="11"/>
                    </a:lnTo>
                    <a:lnTo>
                      <a:pt x="4" y="6"/>
                    </a:lnTo>
                    <a:lnTo>
                      <a:pt x="4" y="19"/>
                    </a:lnTo>
                    <a:lnTo>
                      <a:pt x="6" y="16"/>
                    </a:lnTo>
                    <a:lnTo>
                      <a:pt x="6" y="30"/>
                    </a:lnTo>
                    <a:lnTo>
                      <a:pt x="6" y="28"/>
                    </a:lnTo>
                    <a:lnTo>
                      <a:pt x="7" y="31"/>
                    </a:lnTo>
                    <a:lnTo>
                      <a:pt x="7" y="36"/>
                    </a:lnTo>
                    <a:lnTo>
                      <a:pt x="7" y="35"/>
                    </a:lnTo>
                    <a:lnTo>
                      <a:pt x="8" y="31"/>
                    </a:lnTo>
                    <a:lnTo>
                      <a:pt x="8" y="36"/>
                    </a:lnTo>
                    <a:lnTo>
                      <a:pt x="10" y="34"/>
                    </a:lnTo>
                    <a:lnTo>
                      <a:pt x="10" y="36"/>
                    </a:lnTo>
                    <a:lnTo>
                      <a:pt x="11" y="31"/>
                    </a:lnTo>
                    <a:lnTo>
                      <a:pt x="11" y="33"/>
                    </a:lnTo>
                    <a:lnTo>
                      <a:pt x="11" y="28"/>
                    </a:lnTo>
                    <a:lnTo>
                      <a:pt x="12" y="26"/>
                    </a:lnTo>
                    <a:lnTo>
                      <a:pt x="12" y="25"/>
                    </a:lnTo>
                    <a:lnTo>
                      <a:pt x="14" y="24"/>
                    </a:lnTo>
                    <a:lnTo>
                      <a:pt x="14" y="23"/>
                    </a:lnTo>
                    <a:lnTo>
                      <a:pt x="14" y="24"/>
                    </a:lnTo>
                    <a:lnTo>
                      <a:pt x="15" y="29"/>
                    </a:lnTo>
                    <a:lnTo>
                      <a:pt x="15" y="28"/>
                    </a:lnTo>
                    <a:lnTo>
                      <a:pt x="15" y="30"/>
                    </a:lnTo>
                    <a:lnTo>
                      <a:pt x="16" y="38"/>
                    </a:lnTo>
                    <a:lnTo>
                      <a:pt x="16" y="34"/>
                    </a:lnTo>
                    <a:lnTo>
                      <a:pt x="16" y="39"/>
                    </a:lnTo>
                    <a:lnTo>
                      <a:pt x="18" y="46"/>
                    </a:lnTo>
                    <a:lnTo>
                      <a:pt x="18" y="49"/>
                    </a:lnTo>
                    <a:lnTo>
                      <a:pt x="19" y="55"/>
                    </a:lnTo>
                    <a:lnTo>
                      <a:pt x="19" y="68"/>
                    </a:lnTo>
                    <a:lnTo>
                      <a:pt x="20" y="67"/>
                    </a:lnTo>
                    <a:lnTo>
                      <a:pt x="20" y="75"/>
                    </a:lnTo>
                    <a:lnTo>
                      <a:pt x="20" y="72"/>
                    </a:lnTo>
                    <a:lnTo>
                      <a:pt x="22" y="67"/>
                    </a:lnTo>
                    <a:lnTo>
                      <a:pt x="22" y="58"/>
                    </a:lnTo>
                    <a:lnTo>
                      <a:pt x="23" y="46"/>
                    </a:lnTo>
                    <a:lnTo>
                      <a:pt x="23" y="34"/>
                    </a:lnTo>
                    <a:lnTo>
                      <a:pt x="24" y="29"/>
                    </a:lnTo>
                    <a:lnTo>
                      <a:pt x="24" y="15"/>
                    </a:lnTo>
                    <a:lnTo>
                      <a:pt x="26" y="15"/>
                    </a:lnTo>
                    <a:lnTo>
                      <a:pt x="26" y="6"/>
                    </a:lnTo>
                    <a:lnTo>
                      <a:pt x="27" y="2"/>
                    </a:lnTo>
                    <a:lnTo>
                      <a:pt x="27" y="9"/>
                    </a:lnTo>
                    <a:lnTo>
                      <a:pt x="27" y="7"/>
                    </a:lnTo>
                    <a:lnTo>
                      <a:pt x="28" y="1"/>
                    </a:lnTo>
                    <a:lnTo>
                      <a:pt x="28" y="2"/>
                    </a:lnTo>
                    <a:lnTo>
                      <a:pt x="29" y="7"/>
                    </a:lnTo>
                    <a:lnTo>
                      <a:pt x="29" y="6"/>
                    </a:lnTo>
                    <a:lnTo>
                      <a:pt x="29" y="15"/>
                    </a:lnTo>
                    <a:lnTo>
                      <a:pt x="31" y="14"/>
                    </a:lnTo>
                    <a:lnTo>
                      <a:pt x="31" y="9"/>
                    </a:lnTo>
                    <a:lnTo>
                      <a:pt x="32" y="5"/>
                    </a:lnTo>
                    <a:lnTo>
                      <a:pt x="32" y="7"/>
                    </a:lnTo>
                    <a:lnTo>
                      <a:pt x="32" y="4"/>
                    </a:lnTo>
                    <a:lnTo>
                      <a:pt x="33" y="5"/>
                    </a:lnTo>
                    <a:lnTo>
                      <a:pt x="33" y="7"/>
                    </a:lnTo>
                    <a:lnTo>
                      <a:pt x="33" y="6"/>
                    </a:lnTo>
                    <a:lnTo>
                      <a:pt x="35" y="11"/>
                    </a:lnTo>
                    <a:lnTo>
                      <a:pt x="35" y="2"/>
                    </a:lnTo>
                    <a:lnTo>
                      <a:pt x="35" y="5"/>
                    </a:lnTo>
                    <a:lnTo>
                      <a:pt x="36" y="5"/>
                    </a:lnTo>
                    <a:lnTo>
                      <a:pt x="36" y="0"/>
                    </a:lnTo>
                    <a:lnTo>
                      <a:pt x="37" y="6"/>
                    </a:lnTo>
                    <a:lnTo>
                      <a:pt x="37" y="1"/>
                    </a:lnTo>
                    <a:lnTo>
                      <a:pt x="37" y="5"/>
                    </a:lnTo>
                    <a:lnTo>
                      <a:pt x="39" y="6"/>
                    </a:lnTo>
                    <a:lnTo>
                      <a:pt x="39" y="13"/>
                    </a:lnTo>
                    <a:lnTo>
                      <a:pt x="40" y="20"/>
                    </a:lnTo>
                    <a:lnTo>
                      <a:pt x="40" y="35"/>
                    </a:lnTo>
                    <a:lnTo>
                      <a:pt x="41" y="36"/>
                    </a:lnTo>
                    <a:lnTo>
                      <a:pt x="41" y="39"/>
                    </a:lnTo>
                    <a:lnTo>
                      <a:pt x="41" y="38"/>
                    </a:lnTo>
                    <a:lnTo>
                      <a:pt x="43" y="44"/>
                    </a:lnTo>
                    <a:lnTo>
                      <a:pt x="43" y="49"/>
                    </a:lnTo>
                    <a:lnTo>
                      <a:pt x="44" y="50"/>
                    </a:lnTo>
                    <a:lnTo>
                      <a:pt x="44" y="54"/>
                    </a:lnTo>
                    <a:lnTo>
                      <a:pt x="44" y="46"/>
                    </a:lnTo>
                    <a:lnTo>
                      <a:pt x="45" y="53"/>
                    </a:lnTo>
                    <a:lnTo>
                      <a:pt x="45" y="45"/>
                    </a:lnTo>
                    <a:lnTo>
                      <a:pt x="45" y="46"/>
                    </a:lnTo>
                    <a:lnTo>
                      <a:pt x="47" y="38"/>
                    </a:lnTo>
                    <a:lnTo>
                      <a:pt x="47" y="31"/>
                    </a:lnTo>
                  </a:path>
                </a:pathLst>
              </a:custGeom>
              <a:noFill/>
              <a:ln w="12700">
                <a:solidFill>
                  <a:schemeClr val="accent1"/>
                </a:solidFill>
                <a:prstDash val="solid"/>
                <a:round/>
                <a:headEnd/>
                <a:tailEnd/>
              </a:ln>
            </p:spPr>
            <p:txBody>
              <a:bodyPr/>
              <a:lstStyle/>
              <a:p>
                <a:pPr eaLnBrk="1" fontAlgn="auto" hangingPunct="1">
                  <a:spcBef>
                    <a:spcPts val="0"/>
                  </a:spcBef>
                  <a:spcAft>
                    <a:spcPts val="0"/>
                  </a:spcAft>
                  <a:defRPr/>
                </a:pPr>
                <a:endParaRPr lang="en-US" kern="0">
                  <a:solidFill>
                    <a:sysClr val="windowText" lastClr="000000"/>
                  </a:solidFill>
                </a:endParaRPr>
              </a:p>
            </p:txBody>
          </p:sp>
          <p:sp>
            <p:nvSpPr>
              <p:cNvPr id="70" name="Rectangle 673"/>
              <p:cNvSpPr>
                <a:spLocks noChangeArrowheads="1"/>
              </p:cNvSpPr>
              <p:nvPr/>
            </p:nvSpPr>
            <p:spPr bwMode="auto">
              <a:xfrm>
                <a:off x="6313271" y="2636251"/>
                <a:ext cx="265699" cy="191303"/>
              </a:xfrm>
              <a:prstGeom prst="rect">
                <a:avLst/>
              </a:prstGeom>
              <a:noFill/>
              <a:ln w="9525">
                <a:noFill/>
                <a:miter lim="800000"/>
                <a:headEnd/>
                <a:tailEnd/>
              </a:ln>
            </p:spPr>
            <p:txBody>
              <a:bodyPr wrap="none" lIns="0" tIns="0" rIns="0" bIns="0">
                <a:spAutoFit/>
              </a:bodyPr>
              <a:lstStyle/>
              <a:p>
                <a:pPr eaLnBrk="1" hangingPunct="1">
                  <a:defRPr/>
                </a:pPr>
                <a:r>
                  <a:rPr lang="en-US" sz="900" kern="0" dirty="0">
                    <a:solidFill>
                      <a:schemeClr val="tx2"/>
                    </a:solidFill>
                    <a:latin typeface="Arial" pitchFamily="34" charset="0"/>
                    <a:cs typeface="Arial" pitchFamily="34" charset="0"/>
                  </a:rPr>
                  <a:t>500</a:t>
                </a:r>
              </a:p>
            </p:txBody>
          </p:sp>
          <p:sp>
            <p:nvSpPr>
              <p:cNvPr id="71" name="Rectangle 673"/>
              <p:cNvSpPr>
                <a:spLocks noChangeArrowheads="1"/>
              </p:cNvSpPr>
              <p:nvPr/>
            </p:nvSpPr>
            <p:spPr bwMode="auto">
              <a:xfrm>
                <a:off x="4477625" y="2317634"/>
                <a:ext cx="64120" cy="138499"/>
              </a:xfrm>
              <a:prstGeom prst="rect">
                <a:avLst/>
              </a:prstGeom>
              <a:noFill/>
              <a:ln w="9525">
                <a:noFill/>
                <a:miter lim="800000"/>
                <a:headEnd/>
                <a:tailEnd/>
              </a:ln>
            </p:spPr>
            <p:txBody>
              <a:bodyPr wrap="none" lIns="0" tIns="0" rIns="0" bIns="0">
                <a:spAutoFit/>
              </a:bodyPr>
              <a:lstStyle/>
              <a:p>
                <a:pPr eaLnBrk="1" hangingPunct="1">
                  <a:defRPr/>
                </a:pPr>
                <a:r>
                  <a:rPr lang="en-US" sz="900" kern="0" dirty="0">
                    <a:solidFill>
                      <a:schemeClr val="tx2"/>
                    </a:solidFill>
                    <a:latin typeface="Arial" pitchFamily="34" charset="0"/>
                    <a:cs typeface="Arial" pitchFamily="34" charset="0"/>
                  </a:rPr>
                  <a:t>0</a:t>
                </a:r>
              </a:p>
            </p:txBody>
          </p:sp>
          <p:sp>
            <p:nvSpPr>
              <p:cNvPr id="72" name="Rectangle 673"/>
              <p:cNvSpPr>
                <a:spLocks noChangeArrowheads="1"/>
              </p:cNvSpPr>
              <p:nvPr/>
            </p:nvSpPr>
            <p:spPr bwMode="auto">
              <a:xfrm>
                <a:off x="4477625" y="1678425"/>
                <a:ext cx="64120" cy="138499"/>
              </a:xfrm>
              <a:prstGeom prst="rect">
                <a:avLst/>
              </a:prstGeom>
              <a:noFill/>
              <a:ln w="9525">
                <a:noFill/>
                <a:miter lim="800000"/>
                <a:headEnd/>
                <a:tailEnd/>
              </a:ln>
            </p:spPr>
            <p:txBody>
              <a:bodyPr wrap="none" lIns="0" tIns="0" rIns="0" bIns="0">
                <a:spAutoFit/>
              </a:bodyPr>
              <a:lstStyle/>
              <a:p>
                <a:pPr eaLnBrk="1" hangingPunct="1">
                  <a:defRPr/>
                </a:pPr>
                <a:r>
                  <a:rPr lang="en-US" sz="900" kern="0" dirty="0">
                    <a:solidFill>
                      <a:schemeClr val="tx2"/>
                    </a:solidFill>
                    <a:latin typeface="Arial" pitchFamily="34" charset="0"/>
                    <a:cs typeface="Arial" pitchFamily="34" charset="0"/>
                  </a:rPr>
                  <a:t>1</a:t>
                </a:r>
              </a:p>
            </p:txBody>
          </p:sp>
          <p:sp>
            <p:nvSpPr>
              <p:cNvPr id="73" name="Rectangle 673"/>
              <p:cNvSpPr>
                <a:spLocks noChangeArrowheads="1"/>
              </p:cNvSpPr>
              <p:nvPr/>
            </p:nvSpPr>
            <p:spPr bwMode="auto">
              <a:xfrm>
                <a:off x="5273097" y="2636251"/>
                <a:ext cx="88566" cy="191303"/>
              </a:xfrm>
              <a:prstGeom prst="rect">
                <a:avLst/>
              </a:prstGeom>
              <a:noFill/>
              <a:ln w="9525">
                <a:noFill/>
                <a:miter lim="800000"/>
                <a:headEnd/>
                <a:tailEnd/>
              </a:ln>
            </p:spPr>
            <p:txBody>
              <a:bodyPr wrap="none" lIns="0" tIns="0" rIns="0" bIns="0">
                <a:spAutoFit/>
              </a:bodyPr>
              <a:lstStyle/>
              <a:p>
                <a:pPr eaLnBrk="1" hangingPunct="1">
                  <a:defRPr/>
                </a:pPr>
                <a:r>
                  <a:rPr lang="en-US" sz="900" kern="0" dirty="0">
                    <a:solidFill>
                      <a:schemeClr val="tx2"/>
                    </a:solidFill>
                    <a:latin typeface="Arial" pitchFamily="34" charset="0"/>
                    <a:cs typeface="Arial" pitchFamily="34" charset="0"/>
                  </a:rPr>
                  <a:t>0</a:t>
                </a:r>
              </a:p>
            </p:txBody>
          </p:sp>
          <p:sp>
            <p:nvSpPr>
              <p:cNvPr id="74" name="Rectangle 192"/>
              <p:cNvSpPr>
                <a:spLocks noChangeArrowheads="1"/>
              </p:cNvSpPr>
              <p:nvPr/>
            </p:nvSpPr>
            <p:spPr bwMode="auto">
              <a:xfrm rot="16200000">
                <a:off x="3980620" y="2682671"/>
                <a:ext cx="726245" cy="233815"/>
              </a:xfrm>
              <a:prstGeom prst="rect">
                <a:avLst/>
              </a:prstGeom>
              <a:noFill/>
              <a:ln w="9525">
                <a:noFill/>
                <a:miter lim="800000"/>
                <a:headEnd/>
                <a:tailEnd/>
              </a:ln>
            </p:spPr>
            <p:txBody>
              <a:bodyPr wrap="none" lIns="0" tIns="0" rIns="0" bIns="0">
                <a:spAutoFit/>
              </a:bodyPr>
              <a:lstStyle/>
              <a:p>
                <a:pPr eaLnBrk="1" hangingPunct="1">
                  <a:defRPr/>
                </a:pPr>
                <a:r>
                  <a:rPr lang="en-US" sz="1100" i="1" kern="0" dirty="0">
                    <a:solidFill>
                      <a:schemeClr val="tx2"/>
                    </a:solidFill>
                    <a:latin typeface="Arial" pitchFamily="34" charset="0"/>
                    <a:cs typeface="Arial" pitchFamily="34" charset="0"/>
                  </a:rPr>
                  <a:t>I</a:t>
                </a:r>
                <a:r>
                  <a:rPr lang="en-US" sz="1100" kern="0" baseline="-25000" dirty="0">
                    <a:solidFill>
                      <a:schemeClr val="tx2"/>
                    </a:solidFill>
                    <a:latin typeface="Arial" pitchFamily="34" charset="0"/>
                    <a:cs typeface="Arial" pitchFamily="34" charset="0"/>
                  </a:rPr>
                  <a:t>SET</a:t>
                </a:r>
                <a:r>
                  <a:rPr lang="en-US" sz="1100" kern="0" dirty="0">
                    <a:solidFill>
                      <a:schemeClr val="tx2"/>
                    </a:solidFill>
                    <a:latin typeface="Arial" pitchFamily="34" charset="0"/>
                    <a:cs typeface="Arial" pitchFamily="34" charset="0"/>
                  </a:rPr>
                  <a:t> (</a:t>
                </a:r>
                <a:r>
                  <a:rPr lang="en-US" sz="1100" kern="0" dirty="0" err="1">
                    <a:solidFill>
                      <a:schemeClr val="tx2"/>
                    </a:solidFill>
                    <a:latin typeface="Arial" pitchFamily="34" charset="0"/>
                    <a:cs typeface="Arial" pitchFamily="34" charset="0"/>
                  </a:rPr>
                  <a:t>nA</a:t>
                </a:r>
                <a:r>
                  <a:rPr lang="en-US" sz="1100" kern="0" dirty="0">
                    <a:solidFill>
                      <a:schemeClr val="tx2"/>
                    </a:solidFill>
                    <a:latin typeface="Arial" pitchFamily="34" charset="0"/>
                    <a:cs typeface="Arial" pitchFamily="34" charset="0"/>
                  </a:rPr>
                  <a:t>)</a:t>
                </a:r>
              </a:p>
            </p:txBody>
          </p:sp>
        </p:grpSp>
        <p:sp>
          <p:nvSpPr>
            <p:cNvPr id="55" name="Rectangle 192"/>
            <p:cNvSpPr>
              <a:spLocks noChangeArrowheads="1"/>
            </p:cNvSpPr>
            <p:nvPr/>
          </p:nvSpPr>
          <p:spPr bwMode="auto">
            <a:xfrm>
              <a:off x="5475905" y="4428948"/>
              <a:ext cx="825883" cy="233815"/>
            </a:xfrm>
            <a:prstGeom prst="rect">
              <a:avLst/>
            </a:prstGeom>
            <a:noFill/>
            <a:ln w="9525">
              <a:noFill/>
              <a:miter lim="800000"/>
              <a:headEnd/>
              <a:tailEnd/>
            </a:ln>
          </p:spPr>
          <p:txBody>
            <a:bodyPr wrap="none" lIns="0" tIns="0" rIns="0" bIns="0">
              <a:spAutoFit/>
            </a:bodyPr>
            <a:lstStyle/>
            <a:p>
              <a:pPr eaLnBrk="1" hangingPunct="1"/>
              <a:r>
                <a:rPr lang="en-US" sz="1100">
                  <a:solidFill>
                    <a:schemeClr val="tx2"/>
                  </a:solidFill>
                  <a:latin typeface="Arial" charset="0"/>
                  <a:cs typeface="Arial" charset="0"/>
                </a:rPr>
                <a:t>Time (</a:t>
              </a:r>
              <a:r>
                <a:rPr lang="en-US" sz="1100">
                  <a:solidFill>
                    <a:schemeClr val="tx2"/>
                  </a:solidFill>
                  <a:latin typeface="Arial" charset="0"/>
                  <a:cs typeface="Arial" charset="0"/>
                  <a:sym typeface="Symbol" pitchFamily="18" charset="2"/>
                </a:rPr>
                <a:t></a:t>
              </a:r>
              <a:r>
                <a:rPr lang="en-US" sz="1100">
                  <a:solidFill>
                    <a:schemeClr val="tx2"/>
                  </a:solidFill>
                  <a:latin typeface="Arial" charset="0"/>
                  <a:cs typeface="Arial" charset="0"/>
                </a:rPr>
                <a:t>s)</a:t>
              </a:r>
            </a:p>
          </p:txBody>
        </p:sp>
      </p:grpSp>
      <p:sp>
        <p:nvSpPr>
          <p:cNvPr id="75" name="TextBox 74"/>
          <p:cNvSpPr txBox="1"/>
          <p:nvPr/>
        </p:nvSpPr>
        <p:spPr>
          <a:xfrm>
            <a:off x="6447718" y="5442997"/>
            <a:ext cx="4111190" cy="400110"/>
          </a:xfrm>
          <a:prstGeom prst="rect">
            <a:avLst/>
          </a:prstGeom>
          <a:noFill/>
        </p:spPr>
        <p:txBody>
          <a:bodyPr wrap="none" rtlCol="0">
            <a:spAutoFit/>
          </a:bodyPr>
          <a:lstStyle/>
          <a:p>
            <a:r>
              <a:rPr lang="en-US" dirty="0" smtClean="0"/>
              <a:t>+ electrical spin-down initialization</a:t>
            </a:r>
            <a:endParaRPr lang="en-US" dirty="0"/>
          </a:p>
        </p:txBody>
      </p:sp>
      <p:pic>
        <p:nvPicPr>
          <p:cNvPr id="7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909" y="1772816"/>
            <a:ext cx="3476283" cy="1925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8" name="Group 77"/>
          <p:cNvGrpSpPr/>
          <p:nvPr/>
        </p:nvGrpSpPr>
        <p:grpSpPr>
          <a:xfrm>
            <a:off x="1720909" y="4099655"/>
            <a:ext cx="3476283" cy="1955070"/>
            <a:chOff x="181317" y="3644635"/>
            <a:chExt cx="3476283" cy="1955070"/>
          </a:xfrm>
        </p:grpSpPr>
        <p:pic>
          <p:nvPicPr>
            <p:cNvPr id="79" name="Picture 7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317" y="3644635"/>
              <a:ext cx="3476283" cy="1955070"/>
            </a:xfrm>
            <a:prstGeom prst="rect">
              <a:avLst/>
            </a:prstGeom>
          </p:spPr>
        </p:pic>
        <p:pic>
          <p:nvPicPr>
            <p:cNvPr id="80" name="Picture 4"/>
            <p:cNvPicPr>
              <a:picLocks noChangeArrowheads="1"/>
            </p:cNvPicPr>
            <p:nvPr/>
          </p:nvPicPr>
          <p:blipFill>
            <a:blip r:embed="rId4">
              <a:extLst>
                <a:ext uri="{BEBA8EAE-BF5A-486C-A8C5-ECC9F3942E4B}">
                  <a14:imgProps xmlns:a14="http://schemas.microsoft.com/office/drawing/2010/main">
                    <a14:imgLayer r:embed="rId5">
                      <a14:imgEffect>
                        <a14:sharpenSoften amount="-14000"/>
                      </a14:imgEffect>
                    </a14:imgLayer>
                  </a14:imgProps>
                </a:ext>
                <a:ext uri="{28A0092B-C50C-407E-A947-70E740481C1C}">
                  <a14:useLocalDpi xmlns:a14="http://schemas.microsoft.com/office/drawing/2010/main" val="0"/>
                </a:ext>
              </a:extLst>
            </a:blip>
            <a:srcRect/>
            <a:stretch>
              <a:fillRect/>
            </a:stretch>
          </p:blipFill>
          <p:spPr bwMode="auto">
            <a:xfrm rot="20553313">
              <a:off x="1271353" y="4733700"/>
              <a:ext cx="468000" cy="186545"/>
            </a:xfrm>
            <a:prstGeom prst="rect">
              <a:avLst/>
            </a:prstGeom>
            <a:noFill/>
            <a:ln>
              <a:noFill/>
            </a:ln>
            <a:effectLst>
              <a:glow rad="63500">
                <a:schemeClr val="accent1">
                  <a:satMod val="175000"/>
                  <a:alpha val="30000"/>
                </a:schemeClr>
              </a:glow>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4000"/>
                      </a14:imgEffect>
                    </a14:imgLayer>
                  </a14:imgProps>
                </a:ext>
                <a:ext uri="{28A0092B-C50C-407E-A947-70E740481C1C}">
                  <a14:useLocalDpi xmlns:a14="http://schemas.microsoft.com/office/drawing/2010/main" val="0"/>
                </a:ext>
              </a:extLst>
            </a:blip>
            <a:srcRect/>
            <a:stretch>
              <a:fillRect/>
            </a:stretch>
          </p:blipFill>
          <p:spPr bwMode="auto">
            <a:xfrm rot="20832064">
              <a:off x="2241049" y="4455369"/>
              <a:ext cx="733425" cy="180975"/>
            </a:xfrm>
            <a:prstGeom prst="rect">
              <a:avLst/>
            </a:prstGeom>
            <a:noFill/>
            <a:ln>
              <a:noFill/>
            </a:ln>
            <a:effectLst>
              <a:glow rad="63500">
                <a:schemeClr val="accent1">
                  <a:satMod val="175000"/>
                  <a:alpha val="30000"/>
                </a:schemeClr>
              </a:glow>
              <a:outerShdw dist="35921" dir="2700000" algn="ctr" rotWithShape="0">
                <a:schemeClr val="bg2"/>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2780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par>
                          <p:cTn id="25" fill="hold">
                            <p:stCondLst>
                              <p:cond delay="0"/>
                            </p:stCondLst>
                            <p:childTnLst>
                              <p:par>
                                <p:cTn id="26" presetID="22" presetClass="entr" presetSubtype="8" fill="hold" nodeType="after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wipe(left)">
                                      <p:cBhvr>
                                        <p:cTn id="28" dur="5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par>
                          <p:cTn id="33" fill="hold">
                            <p:stCondLst>
                              <p:cond delay="0"/>
                            </p:stCondLst>
                            <p:childTnLst>
                              <p:par>
                                <p:cTn id="34" presetID="22" presetClass="entr" presetSubtype="8"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right)">
                                      <p:cBhvr>
                                        <p:cTn id="40" dur="500"/>
                                        <p:tgtEl>
                                          <p:spTgt spid="32"/>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left)">
                                      <p:cBhvr>
                                        <p:cTn id="44" dur="500"/>
                                        <p:tgtEl>
                                          <p:spTgt spid="34"/>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75"/>
                                        </p:tgtEl>
                                        <p:attrNameLst>
                                          <p:attrName>style.visibility</p:attrName>
                                        </p:attrNameLst>
                                      </p:cBhvr>
                                      <p:to>
                                        <p:strVal val="visible"/>
                                      </p:to>
                                    </p:set>
                                    <p:animEffect transition="in" filter="fade">
                                      <p:cBhvr>
                                        <p:cTn id="48"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7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3" y="274638"/>
            <a:ext cx="10666411" cy="1020762"/>
          </a:xfrm>
        </p:spPr>
        <p:txBody>
          <a:bodyPr/>
          <a:lstStyle/>
          <a:p>
            <a:r>
              <a:rPr lang="en-AU" dirty="0" smtClean="0"/>
              <a:t>Spin qubits: donor atoms </a:t>
            </a:r>
            <a:r>
              <a:rPr lang="en-AU" dirty="0" smtClean="0">
                <a:sym typeface="Wingdings" panose="05000000000000000000" pitchFamily="2" charset="2"/>
              </a:rPr>
              <a:t> 2-qubit operations</a:t>
            </a:r>
            <a:endParaRPr lang="en-AU" dirty="0"/>
          </a:p>
        </p:txBody>
      </p:sp>
      <mc:AlternateContent xmlns:mc="http://schemas.openxmlformats.org/markup-compatibility/2006">
        <mc:Choice xmlns:a14="http://schemas.microsoft.com/office/drawing/2010/main" Requires="a14">
          <p:sp>
            <p:nvSpPr>
              <p:cNvPr id="23" name="Content Placeholder 22"/>
              <p:cNvSpPr>
                <a:spLocks noGrp="1"/>
              </p:cNvSpPr>
              <p:nvPr>
                <p:ph idx="1"/>
              </p:nvPr>
            </p:nvSpPr>
            <p:spPr>
              <a:xfrm>
                <a:off x="4582244" y="2697088"/>
                <a:ext cx="7416824" cy="3036168"/>
              </a:xfrm>
            </p:spPr>
            <p:txBody>
              <a:bodyPr>
                <a:normAutofit/>
              </a:bodyPr>
              <a:lstStyle/>
              <a:p>
                <a:r>
                  <a:rPr lang="en-AU" sz="2800" dirty="0" smtClean="0"/>
                  <a:t>WF overlap </a:t>
                </a:r>
                <a:r>
                  <a:rPr lang="en-AU" sz="2800" dirty="0">
                    <a:sym typeface="Wingdings" pitchFamily="2" charset="2"/>
                  </a:rPr>
                  <a:t> Exchange interaction </a:t>
                </a:r>
                <a14:m>
                  <m:oMath xmlns:m="http://schemas.openxmlformats.org/officeDocument/2006/math">
                    <m:r>
                      <a:rPr lang="en-AU" sz="2800" i="1">
                        <a:latin typeface="Cambria Math" panose="02040503050406030204" pitchFamily="18" charset="0"/>
                        <a:sym typeface="Wingdings" pitchFamily="2" charset="2"/>
                      </a:rPr>
                      <m:t>𝐽</m:t>
                    </m:r>
                    <m:r>
                      <a:rPr lang="en-AU" sz="2800" i="1">
                        <a:latin typeface="Cambria Math" panose="02040503050406030204" pitchFamily="18" charset="0"/>
                        <a:sym typeface="Wingdings" pitchFamily="2" charset="2"/>
                      </a:rPr>
                      <m:t> </m:t>
                    </m:r>
                    <m:sSub>
                      <m:sSubPr>
                        <m:ctrlPr>
                          <a:rPr lang="en-AU" sz="2800" i="1">
                            <a:latin typeface="Cambria Math" panose="02040503050406030204" pitchFamily="18" charset="0"/>
                            <a:sym typeface="Wingdings" pitchFamily="2" charset="2"/>
                          </a:rPr>
                        </m:ctrlPr>
                      </m:sSubPr>
                      <m:e>
                        <m:r>
                          <a:rPr lang="en-AU" sz="2800" b="1" i="1">
                            <a:latin typeface="Cambria Math" panose="02040503050406030204" pitchFamily="18" charset="0"/>
                            <a:sym typeface="Wingdings" pitchFamily="2" charset="2"/>
                          </a:rPr>
                          <m:t>𝑺</m:t>
                        </m:r>
                      </m:e>
                      <m:sub>
                        <m:r>
                          <a:rPr lang="en-AU" sz="2800" i="1">
                            <a:latin typeface="Cambria Math" panose="02040503050406030204" pitchFamily="18" charset="0"/>
                            <a:sym typeface="Wingdings" pitchFamily="2" charset="2"/>
                          </a:rPr>
                          <m:t>1</m:t>
                        </m:r>
                      </m:sub>
                    </m:sSub>
                    <m:r>
                      <a:rPr lang="en-AU" sz="2800" i="1">
                        <a:latin typeface="Cambria Math" panose="02040503050406030204" pitchFamily="18" charset="0"/>
                        <a:ea typeface="Cambria Math" panose="02040503050406030204" pitchFamily="18" charset="0"/>
                        <a:sym typeface="Wingdings" pitchFamily="2" charset="2"/>
                      </a:rPr>
                      <m:t>∙</m:t>
                    </m:r>
                    <m:sSub>
                      <m:sSubPr>
                        <m:ctrlPr>
                          <a:rPr lang="en-AU" sz="2800" i="1">
                            <a:latin typeface="Cambria Math" panose="02040503050406030204" pitchFamily="18" charset="0"/>
                            <a:ea typeface="Cambria Math" panose="02040503050406030204" pitchFamily="18" charset="0"/>
                            <a:sym typeface="Wingdings" pitchFamily="2" charset="2"/>
                          </a:rPr>
                        </m:ctrlPr>
                      </m:sSubPr>
                      <m:e>
                        <m:r>
                          <a:rPr lang="en-AU" sz="2800" b="1" i="1">
                            <a:latin typeface="Cambria Math" panose="02040503050406030204" pitchFamily="18" charset="0"/>
                            <a:ea typeface="Cambria Math" panose="02040503050406030204" pitchFamily="18" charset="0"/>
                            <a:sym typeface="Wingdings" pitchFamily="2" charset="2"/>
                          </a:rPr>
                          <m:t>𝑺</m:t>
                        </m:r>
                      </m:e>
                      <m:sub>
                        <m:r>
                          <a:rPr lang="en-AU" sz="2800" i="1">
                            <a:latin typeface="Cambria Math" panose="02040503050406030204" pitchFamily="18" charset="0"/>
                            <a:ea typeface="Cambria Math" panose="02040503050406030204" pitchFamily="18" charset="0"/>
                            <a:sym typeface="Wingdings" pitchFamily="2" charset="2"/>
                          </a:rPr>
                          <m:t>2</m:t>
                        </m:r>
                      </m:sub>
                    </m:sSub>
                  </m:oMath>
                </a14:m>
                <a:endParaRPr lang="en-AU" sz="2800" dirty="0" smtClean="0">
                  <a:ea typeface="Cambria Math" panose="02040503050406030204" pitchFamily="18" charset="0"/>
                  <a:sym typeface="Wingdings" pitchFamily="2" charset="2"/>
                </a:endParaRPr>
              </a:p>
              <a:p>
                <a:endParaRPr lang="en-AU" sz="2800" dirty="0" smtClean="0"/>
              </a:p>
              <a:p>
                <a:r>
                  <a:rPr lang="en-AU" sz="2800" dirty="0" smtClean="0"/>
                  <a:t>If </a:t>
                </a:r>
                <a14:m>
                  <m:oMath xmlns:m="http://schemas.openxmlformats.org/officeDocument/2006/math">
                    <m:sSub>
                      <m:sSubPr>
                        <m:ctrlPr>
                          <a:rPr lang="en-AU" sz="2800" b="0" i="1" smtClean="0">
                            <a:latin typeface="Cambria Math" panose="02040503050406030204" pitchFamily="18" charset="0"/>
                          </a:rPr>
                        </m:ctrlPr>
                      </m:sSubPr>
                      <m:e>
                        <m:r>
                          <a:rPr lang="en-AU" sz="2800" b="0" i="1" smtClean="0">
                            <a:latin typeface="Cambria Math" panose="02040503050406030204" pitchFamily="18" charset="0"/>
                          </a:rPr>
                          <m:t>𝜔</m:t>
                        </m:r>
                      </m:e>
                      <m:sub>
                        <m:r>
                          <a:rPr lang="en-AU" sz="2800" b="0" i="1" smtClean="0">
                            <a:latin typeface="Cambria Math" panose="02040503050406030204" pitchFamily="18" charset="0"/>
                          </a:rPr>
                          <m:t>1</m:t>
                        </m:r>
                      </m:sub>
                    </m:sSub>
                    <m:r>
                      <a:rPr lang="en-AU" sz="2800" b="0" i="1" smtClean="0">
                        <a:latin typeface="Cambria Math" panose="02040503050406030204" pitchFamily="18" charset="0"/>
                      </a:rPr>
                      <m:t>−</m:t>
                    </m:r>
                    <m:sSub>
                      <m:sSubPr>
                        <m:ctrlPr>
                          <a:rPr lang="en-AU" sz="2800" b="0" i="1" smtClean="0">
                            <a:latin typeface="Cambria Math" panose="02040503050406030204" pitchFamily="18" charset="0"/>
                          </a:rPr>
                        </m:ctrlPr>
                      </m:sSubPr>
                      <m:e>
                        <m:r>
                          <a:rPr lang="en-AU" sz="2800" b="0" i="1" smtClean="0">
                            <a:latin typeface="Cambria Math" panose="02040503050406030204" pitchFamily="18" charset="0"/>
                          </a:rPr>
                          <m:t>𝜔</m:t>
                        </m:r>
                      </m:e>
                      <m:sub>
                        <m:r>
                          <a:rPr lang="en-AU" sz="2800" b="0" i="1" smtClean="0">
                            <a:latin typeface="Cambria Math" panose="02040503050406030204" pitchFamily="18" charset="0"/>
                          </a:rPr>
                          <m:t>2</m:t>
                        </m:r>
                      </m:sub>
                    </m:sSub>
                    <m:r>
                      <a:rPr lang="en-AU" sz="2800" b="0" i="1" smtClean="0">
                        <a:latin typeface="Cambria Math" panose="02040503050406030204" pitchFamily="18" charset="0"/>
                      </a:rPr>
                      <m:t>≪</m:t>
                    </m:r>
                    <m:r>
                      <a:rPr lang="en-AU" sz="2800" b="0" i="1" smtClean="0">
                        <a:latin typeface="Cambria Math" panose="02040503050406030204" pitchFamily="18" charset="0"/>
                      </a:rPr>
                      <m:t>𝐽</m:t>
                    </m:r>
                  </m:oMath>
                </a14:m>
                <a:r>
                  <a:rPr lang="en-AU" sz="2800" dirty="0" smtClean="0"/>
                  <a:t> </a:t>
                </a:r>
                <a:r>
                  <a:rPr lang="en-AU" sz="2800" dirty="0" smtClean="0">
                    <a:sym typeface="Wingdings" panose="05000000000000000000" pitchFamily="2" charset="2"/>
                  </a:rPr>
                  <a:t> SWAP</a:t>
                </a:r>
              </a:p>
              <a:p>
                <a:endParaRPr lang="en-AU" sz="2800" dirty="0" smtClean="0">
                  <a:sym typeface="Wingdings" panose="05000000000000000000" pitchFamily="2" charset="2"/>
                </a:endParaRPr>
              </a:p>
              <a:p>
                <a:r>
                  <a:rPr lang="en-AU" sz="2800" dirty="0" smtClean="0">
                    <a:sym typeface="Wingdings" panose="05000000000000000000" pitchFamily="2" charset="2"/>
                  </a:rPr>
                  <a:t>If </a:t>
                </a:r>
                <a14:m>
                  <m:oMath xmlns:m="http://schemas.openxmlformats.org/officeDocument/2006/math">
                    <m:sSub>
                      <m:sSubPr>
                        <m:ctrlPr>
                          <a:rPr lang="en-AU" sz="2800" i="1">
                            <a:latin typeface="Cambria Math" panose="02040503050406030204" pitchFamily="18" charset="0"/>
                          </a:rPr>
                        </m:ctrlPr>
                      </m:sSubPr>
                      <m:e>
                        <m:r>
                          <a:rPr lang="en-AU" sz="2800" i="1">
                            <a:latin typeface="Cambria Math" panose="02040503050406030204" pitchFamily="18" charset="0"/>
                          </a:rPr>
                          <m:t>𝜔</m:t>
                        </m:r>
                      </m:e>
                      <m:sub>
                        <m:r>
                          <a:rPr lang="en-AU" sz="2800" i="1">
                            <a:latin typeface="Cambria Math" panose="02040503050406030204" pitchFamily="18" charset="0"/>
                          </a:rPr>
                          <m:t>1</m:t>
                        </m:r>
                      </m:sub>
                    </m:sSub>
                    <m:r>
                      <a:rPr lang="en-AU" sz="2800" i="1">
                        <a:latin typeface="Cambria Math" panose="02040503050406030204" pitchFamily="18" charset="0"/>
                      </a:rPr>
                      <m:t>−</m:t>
                    </m:r>
                    <m:sSub>
                      <m:sSubPr>
                        <m:ctrlPr>
                          <a:rPr lang="en-AU" sz="2800" i="1">
                            <a:latin typeface="Cambria Math" panose="02040503050406030204" pitchFamily="18" charset="0"/>
                          </a:rPr>
                        </m:ctrlPr>
                      </m:sSubPr>
                      <m:e>
                        <m:r>
                          <a:rPr lang="en-AU" sz="2800" i="1">
                            <a:latin typeface="Cambria Math" panose="02040503050406030204" pitchFamily="18" charset="0"/>
                          </a:rPr>
                          <m:t>𝜔</m:t>
                        </m:r>
                      </m:e>
                      <m:sub>
                        <m:r>
                          <a:rPr lang="en-AU" sz="2800" i="1">
                            <a:latin typeface="Cambria Math" panose="02040503050406030204" pitchFamily="18" charset="0"/>
                          </a:rPr>
                          <m:t>2</m:t>
                        </m:r>
                      </m:sub>
                    </m:sSub>
                    <m:r>
                      <a:rPr lang="en-AU" sz="2800" b="0" i="1" smtClean="0">
                        <a:latin typeface="Cambria Math" panose="02040503050406030204" pitchFamily="18" charset="0"/>
                      </a:rPr>
                      <m:t>≫</m:t>
                    </m:r>
                    <m:r>
                      <a:rPr lang="en-AU" sz="2800" i="1">
                        <a:latin typeface="Cambria Math" panose="02040503050406030204" pitchFamily="18" charset="0"/>
                      </a:rPr>
                      <m:t>𝐽</m:t>
                    </m:r>
                  </m:oMath>
                </a14:m>
                <a:r>
                  <a:rPr lang="en-AU" sz="2800" dirty="0"/>
                  <a:t> </a:t>
                </a:r>
                <a:r>
                  <a:rPr lang="en-AU" sz="2800" dirty="0">
                    <a:sym typeface="Wingdings" panose="05000000000000000000" pitchFamily="2" charset="2"/>
                  </a:rPr>
                  <a:t> </a:t>
                </a:r>
                <a:r>
                  <a:rPr lang="en-AU" sz="2800" dirty="0" smtClean="0">
                    <a:sym typeface="Wingdings" panose="05000000000000000000" pitchFamily="2" charset="2"/>
                  </a:rPr>
                  <a:t>CZ  CNOT = H1 CZ H1</a:t>
                </a:r>
                <a:endParaRPr lang="en-AU" sz="2800" dirty="0">
                  <a:sym typeface="Wingdings" panose="05000000000000000000" pitchFamily="2" charset="2"/>
                </a:endParaRPr>
              </a:p>
              <a:p>
                <a:pPr marL="0" indent="0">
                  <a:buNone/>
                </a:pPr>
                <a:endParaRPr lang="en-AU" sz="2800" dirty="0"/>
              </a:p>
            </p:txBody>
          </p:sp>
        </mc:Choice>
        <mc:Fallback>
          <p:sp>
            <p:nvSpPr>
              <p:cNvPr id="23" name="Content Placeholder 22"/>
              <p:cNvSpPr>
                <a:spLocks noGrp="1" noRot="1" noChangeAspect="1" noMove="1" noResize="1" noEditPoints="1" noAdjustHandles="1" noChangeArrowheads="1" noChangeShapeType="1" noTextEdit="1"/>
              </p:cNvSpPr>
              <p:nvPr>
                <p:ph idx="1"/>
              </p:nvPr>
            </p:nvSpPr>
            <p:spPr>
              <a:xfrm>
                <a:off x="4582244" y="2697088"/>
                <a:ext cx="7416824" cy="3036168"/>
              </a:xfrm>
              <a:blipFill>
                <a:blip r:embed="rId2"/>
                <a:stretch>
                  <a:fillRect l="-1480" t="-3815" b="-2209"/>
                </a:stretch>
              </a:blipFill>
            </p:spPr>
            <p:txBody>
              <a:bodyPr/>
              <a:lstStyle/>
              <a:p>
                <a:r>
                  <a:rPr lang="en-AU">
                    <a:noFill/>
                  </a:rPr>
                  <a:t> </a:t>
                </a:r>
              </a:p>
            </p:txBody>
          </p:sp>
        </mc:Fallback>
      </mc:AlternateContent>
      <p:grpSp>
        <p:nvGrpSpPr>
          <p:cNvPr id="6" name="Group 5"/>
          <p:cNvGrpSpPr/>
          <p:nvPr/>
        </p:nvGrpSpPr>
        <p:grpSpPr>
          <a:xfrm>
            <a:off x="477788" y="3219097"/>
            <a:ext cx="1980000" cy="2370143"/>
            <a:chOff x="2713461" y="3359588"/>
            <a:chExt cx="1980000" cy="2370143"/>
          </a:xfrm>
        </p:grpSpPr>
        <p:cxnSp>
          <p:nvCxnSpPr>
            <p:cNvPr id="7" name="Straight Arrow Connector 6"/>
            <p:cNvCxnSpPr/>
            <p:nvPr/>
          </p:nvCxnSpPr>
          <p:spPr>
            <a:xfrm flipH="1">
              <a:off x="3692855" y="5018314"/>
              <a:ext cx="2920" cy="711417"/>
            </a:xfrm>
            <a:prstGeom prst="straightConnector1">
              <a:avLst/>
            </a:prstGeom>
            <a:ln w="57150">
              <a:solidFill>
                <a:srgbClr val="3366FF"/>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2713461" y="3359588"/>
              <a:ext cx="1980000" cy="1980003"/>
            </a:xfrm>
            <a:prstGeom prst="ellipse">
              <a:avLst/>
            </a:prstGeom>
            <a:gradFill>
              <a:gsLst>
                <a:gs pos="10000">
                  <a:srgbClr val="3366FF"/>
                </a:gs>
                <a:gs pos="77000">
                  <a:srgbClr val="000000"/>
                </a:gs>
                <a:gs pos="100000">
                  <a:srgbClr val="3366FF">
                    <a:tint val="23500"/>
                    <a:satMod val="160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Q1</a:t>
              </a:r>
              <a:endParaRPr lang="en-US" dirty="0"/>
            </a:p>
          </p:txBody>
        </p:sp>
      </p:grpSp>
      <p:grpSp>
        <p:nvGrpSpPr>
          <p:cNvPr id="9" name="Group 8"/>
          <p:cNvGrpSpPr/>
          <p:nvPr/>
        </p:nvGrpSpPr>
        <p:grpSpPr>
          <a:xfrm>
            <a:off x="2195985" y="2819001"/>
            <a:ext cx="1980000" cy="2370142"/>
            <a:chOff x="4431658" y="2959492"/>
            <a:chExt cx="1980000" cy="2370142"/>
          </a:xfrm>
        </p:grpSpPr>
        <p:cxnSp>
          <p:nvCxnSpPr>
            <p:cNvPr id="10" name="Straight Arrow Connector 9"/>
            <p:cNvCxnSpPr/>
            <p:nvPr/>
          </p:nvCxnSpPr>
          <p:spPr>
            <a:xfrm flipH="1" flipV="1">
              <a:off x="5432267" y="2959492"/>
              <a:ext cx="5539" cy="643680"/>
            </a:xfrm>
            <a:prstGeom prst="straightConnector1">
              <a:avLst/>
            </a:prstGeom>
            <a:ln w="57150">
              <a:solidFill>
                <a:srgbClr val="3366FF"/>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rot="10800000" flipV="1">
              <a:off x="4431658" y="3349631"/>
              <a:ext cx="1980000" cy="1980003"/>
            </a:xfrm>
            <a:prstGeom prst="ellipse">
              <a:avLst/>
            </a:prstGeom>
            <a:gradFill>
              <a:gsLst>
                <a:gs pos="10000">
                  <a:srgbClr val="3366FF"/>
                </a:gs>
                <a:gs pos="77000">
                  <a:srgbClr val="000000"/>
                </a:gs>
                <a:gs pos="100000">
                  <a:srgbClr val="3366FF">
                    <a:tint val="23500"/>
                    <a:satMod val="16000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Q2</a:t>
              </a:r>
              <a:endParaRPr lang="en-US" sz="4000" dirty="0"/>
            </a:p>
          </p:txBody>
        </p:sp>
      </p:grpSp>
    </p:spTree>
    <p:extLst>
      <p:ext uri="{BB962C8B-B14F-4D97-AF65-F5344CB8AC3E}">
        <p14:creationId xmlns:p14="http://schemas.microsoft.com/office/powerpoint/2010/main" val="396461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xEl>
                                              <p:pRg st="2" end="2"/>
                                            </p:txEl>
                                          </p:spTgt>
                                        </p:tgtEl>
                                        <p:attrNameLst>
                                          <p:attrName>style.visibility</p:attrName>
                                        </p:attrNameLst>
                                      </p:cBhvr>
                                      <p:to>
                                        <p:strVal val="visible"/>
                                      </p:to>
                                    </p:set>
                                    <p:animEffect transition="in" filter="fade">
                                      <p:cBhvr>
                                        <p:cTn id="12" dur="500"/>
                                        <p:tgtEl>
                                          <p:spTgt spid="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xEl>
                                              <p:pRg st="4" end="4"/>
                                            </p:txEl>
                                          </p:spTgt>
                                        </p:tgtEl>
                                        <p:attrNameLst>
                                          <p:attrName>style.visibility</p:attrName>
                                        </p:attrNameLst>
                                      </p:cBhvr>
                                      <p:to>
                                        <p:strVal val="visible"/>
                                      </p:to>
                                    </p:set>
                                    <p:animEffect transition="in" filter="fade">
                                      <p:cBhvr>
                                        <p:cTn id="17"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Spin qubits: quantum dots</a:t>
            </a:r>
            <a:endParaRPr lang="en-US" dirty="0"/>
          </a:p>
        </p:txBody>
      </p:sp>
      <p:pic>
        <p:nvPicPr>
          <p:cNvPr id="3080" name="Picture 8" descr="Basic MOSFET Structure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956" y="1988839"/>
            <a:ext cx="8568952" cy="4499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70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Spin qubits: quantum dots</a:t>
            </a:r>
            <a:endParaRPr lang="en-US" dirty="0"/>
          </a:p>
        </p:txBody>
      </p:sp>
      <p:pic>
        <p:nvPicPr>
          <p:cNvPr id="3074" name="Picture 2" descr="Figure"/>
          <p:cNvPicPr>
            <a:picLocks noChangeAspect="1" noChangeArrowheads="1"/>
          </p:cNvPicPr>
          <p:nvPr/>
        </p:nvPicPr>
        <p:blipFill rotWithShape="1">
          <a:blip r:embed="rId3">
            <a:extLst>
              <a:ext uri="{28A0092B-C50C-407E-A947-70E740481C1C}">
                <a14:useLocalDpi xmlns:a14="http://schemas.microsoft.com/office/drawing/2010/main" val="0"/>
              </a:ext>
            </a:extLst>
          </a:blip>
          <a:srcRect r="36497"/>
          <a:stretch/>
        </p:blipFill>
        <p:spPr bwMode="auto">
          <a:xfrm>
            <a:off x="1269876" y="1844824"/>
            <a:ext cx="3960440" cy="42907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gure 1"/>
          <p:cNvPicPr>
            <a:picLocks noChangeAspect="1" noChangeArrowheads="1"/>
          </p:cNvPicPr>
          <p:nvPr/>
        </p:nvPicPr>
        <p:blipFill rotWithShape="1">
          <a:blip r:embed="rId4">
            <a:extLst>
              <a:ext uri="{28A0092B-C50C-407E-A947-70E740481C1C}">
                <a14:useLocalDpi xmlns:a14="http://schemas.microsoft.com/office/drawing/2010/main" val="0"/>
              </a:ext>
            </a:extLst>
          </a:blip>
          <a:srcRect r="51949"/>
          <a:stretch/>
        </p:blipFill>
        <p:spPr bwMode="auto">
          <a:xfrm>
            <a:off x="7174532" y="1844824"/>
            <a:ext cx="3888432" cy="43080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flipH="1">
            <a:off x="7246540" y="6404286"/>
            <a:ext cx="4680520" cy="341632"/>
          </a:xfrm>
          <a:prstGeom prst="rect">
            <a:avLst/>
          </a:prstGeom>
          <a:noFill/>
        </p:spPr>
        <p:txBody>
          <a:bodyPr wrap="square" rtlCol="0">
            <a:spAutoFit/>
          </a:bodyPr>
          <a:lstStyle/>
          <a:p>
            <a:pPr>
              <a:lnSpc>
                <a:spcPct val="90000"/>
              </a:lnSpc>
            </a:pPr>
            <a:r>
              <a:rPr lang="en-AU" dirty="0" smtClean="0"/>
              <a:t>M. </a:t>
            </a:r>
            <a:r>
              <a:rPr lang="en-AU" dirty="0" err="1" smtClean="0"/>
              <a:t>Veldhorst</a:t>
            </a:r>
            <a:r>
              <a:rPr lang="en-AU" dirty="0" smtClean="0"/>
              <a:t>, et al., Nature Nano (2014)</a:t>
            </a:r>
            <a:endParaRPr lang="en-AU" dirty="0"/>
          </a:p>
        </p:txBody>
      </p:sp>
      <p:sp>
        <p:nvSpPr>
          <p:cNvPr id="10" name="TextBox 9"/>
          <p:cNvSpPr txBox="1"/>
          <p:nvPr/>
        </p:nvSpPr>
        <p:spPr>
          <a:xfrm flipH="1">
            <a:off x="1269876" y="6399736"/>
            <a:ext cx="4680520" cy="341632"/>
          </a:xfrm>
          <a:prstGeom prst="rect">
            <a:avLst/>
          </a:prstGeom>
          <a:noFill/>
        </p:spPr>
        <p:txBody>
          <a:bodyPr wrap="square" rtlCol="0">
            <a:spAutoFit/>
          </a:bodyPr>
          <a:lstStyle/>
          <a:p>
            <a:pPr>
              <a:lnSpc>
                <a:spcPct val="90000"/>
              </a:lnSpc>
            </a:pPr>
            <a:r>
              <a:rPr lang="en-AU" dirty="0" smtClean="0"/>
              <a:t>C.H. Yang, et al., AIP </a:t>
            </a:r>
            <a:r>
              <a:rPr lang="en-AU" dirty="0" err="1" smtClean="0"/>
              <a:t>Adv</a:t>
            </a:r>
            <a:r>
              <a:rPr lang="en-AU" dirty="0" smtClean="0"/>
              <a:t> (2011)</a:t>
            </a:r>
            <a:endParaRPr lang="en-AU" dirty="0"/>
          </a:p>
        </p:txBody>
      </p:sp>
    </p:spTree>
    <p:extLst>
      <p:ext uri="{BB962C8B-B14F-4D97-AF65-F5344CB8AC3E}">
        <p14:creationId xmlns:p14="http://schemas.microsoft.com/office/powerpoint/2010/main" val="150621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Spin qubits: quantum dots</a:t>
            </a:r>
            <a:endParaRPr lang="en-US" dirty="0"/>
          </a:p>
        </p:txBody>
      </p:sp>
      <p:pic>
        <p:nvPicPr>
          <p:cNvPr id="2050" name="Picture 2" descr="Image result for gaas heterostructure"/>
          <p:cNvPicPr>
            <a:picLocks noChangeAspect="1" noChangeArrowheads="1"/>
          </p:cNvPicPr>
          <p:nvPr/>
        </p:nvPicPr>
        <p:blipFill rotWithShape="1">
          <a:blip r:embed="rId3">
            <a:extLst>
              <a:ext uri="{28A0092B-C50C-407E-A947-70E740481C1C}">
                <a14:useLocalDpi xmlns:a14="http://schemas.microsoft.com/office/drawing/2010/main" val="0"/>
              </a:ext>
            </a:extLst>
          </a:blip>
          <a:srcRect b="15726"/>
          <a:stretch/>
        </p:blipFill>
        <p:spPr bwMode="auto">
          <a:xfrm>
            <a:off x="477788" y="2780929"/>
            <a:ext cx="5364534" cy="280831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6598468" y="2715092"/>
            <a:ext cx="5030512" cy="3090172"/>
            <a:chOff x="179512" y="1275606"/>
            <a:chExt cx="5040560" cy="3096344"/>
          </a:xfrm>
        </p:grpSpPr>
        <p:sp>
          <p:nvSpPr>
            <p:cNvPr id="6" name="Rectangle 5"/>
            <p:cNvSpPr/>
            <p:nvPr/>
          </p:nvSpPr>
          <p:spPr>
            <a:xfrm>
              <a:off x="179512" y="1275606"/>
              <a:ext cx="5040560" cy="3096344"/>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20" y="1437505"/>
              <a:ext cx="4896544" cy="2772546"/>
            </a:xfrm>
            <a:prstGeom prst="rect">
              <a:avLst/>
            </a:prstGeom>
          </p:spPr>
        </p:pic>
      </p:grpSp>
    </p:spTree>
    <p:extLst>
      <p:ext uri="{BB962C8B-B14F-4D97-AF65-F5344CB8AC3E}">
        <p14:creationId xmlns:p14="http://schemas.microsoft.com/office/powerpoint/2010/main" val="35247143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Spin qubits: quantum dots</a:t>
            </a:r>
            <a:endParaRPr lang="en-US" dirty="0"/>
          </a:p>
        </p:txBody>
      </p:sp>
      <p:grpSp>
        <p:nvGrpSpPr>
          <p:cNvPr id="5" name="Group 4"/>
          <p:cNvGrpSpPr/>
          <p:nvPr/>
        </p:nvGrpSpPr>
        <p:grpSpPr>
          <a:xfrm>
            <a:off x="6598468" y="2715092"/>
            <a:ext cx="5030512" cy="3090172"/>
            <a:chOff x="179512" y="1275606"/>
            <a:chExt cx="5040560" cy="3096344"/>
          </a:xfrm>
        </p:grpSpPr>
        <p:sp>
          <p:nvSpPr>
            <p:cNvPr id="6" name="Rectangle 5"/>
            <p:cNvSpPr/>
            <p:nvPr/>
          </p:nvSpPr>
          <p:spPr>
            <a:xfrm>
              <a:off x="179512" y="1275606"/>
              <a:ext cx="5040560" cy="3096344"/>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437505"/>
              <a:ext cx="4896544" cy="2772546"/>
            </a:xfrm>
            <a:prstGeom prst="rect">
              <a:avLst/>
            </a:prstGeom>
          </p:spPr>
        </p:pic>
      </p:gr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8727" t="6644" b="22617"/>
          <a:stretch/>
        </p:blipFill>
        <p:spPr bwMode="auto">
          <a:xfrm>
            <a:off x="924683" y="2754896"/>
            <a:ext cx="4301554" cy="2906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2330538" y="4231598"/>
            <a:ext cx="1563517" cy="659784"/>
            <a:chOff x="2330538" y="4231598"/>
            <a:chExt cx="1563517" cy="659784"/>
          </a:xfrm>
        </p:grpSpPr>
        <p:grpSp>
          <p:nvGrpSpPr>
            <p:cNvPr id="20" name="Group 245"/>
            <p:cNvGrpSpPr>
              <a:grpSpLocks noChangeAspect="1"/>
            </p:cNvGrpSpPr>
            <p:nvPr/>
          </p:nvGrpSpPr>
          <p:grpSpPr>
            <a:xfrm>
              <a:off x="2330538" y="4260177"/>
              <a:ext cx="326587" cy="631205"/>
              <a:chOff x="6487312" y="4721091"/>
              <a:chExt cx="177858" cy="340215"/>
            </a:xfrm>
            <a:effectLst>
              <a:glow rad="127000">
                <a:srgbClr val="4F81BD">
                  <a:alpha val="0"/>
                </a:srgbClr>
              </a:glow>
              <a:outerShdw blurRad="50800" dist="50800" dir="5400000" algn="ctr" rotWithShape="0">
                <a:srgbClr val="000000">
                  <a:alpha val="0"/>
                </a:srgbClr>
              </a:outerShdw>
              <a:reflection stA="0" endPos="65000" dist="50800" dir="5400000" sy="-100000" algn="bl" rotWithShape="0"/>
            </a:effectLst>
          </p:grpSpPr>
          <p:sp>
            <p:nvSpPr>
              <p:cNvPr id="22" name="Oval 21"/>
              <p:cNvSpPr/>
              <p:nvPr/>
            </p:nvSpPr>
            <p:spPr>
              <a:xfrm>
                <a:off x="6487312" y="4816889"/>
                <a:ext cx="177858" cy="175566"/>
              </a:xfrm>
              <a:prstGeom prst="ellipse">
                <a:avLst/>
              </a:prstGeom>
              <a:solidFill>
                <a:srgbClr val="FF0000">
                  <a:alpha val="89020"/>
                </a:srgbClr>
              </a:solidFill>
              <a:ln w="19050" cap="flat" cmpd="sng" algn="ctr">
                <a:noFill/>
                <a:prstDash val="solid"/>
              </a:ln>
              <a:effectLst>
                <a:glow rad="63500">
                  <a:srgbClr val="FF0000">
                    <a:alpha val="40000"/>
                  </a:srgbClr>
                </a:glow>
                <a:softEdge rad="0"/>
              </a:effectLst>
              <a:scene3d>
                <a:camera prst="orthographicFront"/>
                <a:lightRig rig="balanced" dir="t"/>
              </a:scene3d>
              <a:sp3d prstMaterial="metal">
                <a:bevelT w="254000" h="254000"/>
              </a:sp3d>
            </p:spPr>
            <p:txBody>
              <a:bodyPr rtlCol="0" anchor="ctr"/>
              <a:lstStyle/>
              <a:p>
                <a:pPr algn="ctr" fontAlgn="auto">
                  <a:spcBef>
                    <a:spcPts val="0"/>
                  </a:spcBef>
                  <a:spcAft>
                    <a:spcPts val="0"/>
                  </a:spcAft>
                  <a:defRPr/>
                </a:pPr>
                <a:endParaRPr lang="en-US" sz="1800" u="sng" kern="0" dirty="0">
                  <a:solidFill>
                    <a:sysClr val="window" lastClr="FFFFFF"/>
                  </a:solidFill>
                  <a:latin typeface="Calibri"/>
                </a:endParaRPr>
              </a:p>
            </p:txBody>
          </p:sp>
          <p:cxnSp>
            <p:nvCxnSpPr>
              <p:cNvPr id="23" name="Straight Arrow Connector 22"/>
              <p:cNvCxnSpPr/>
              <p:nvPr/>
            </p:nvCxnSpPr>
            <p:spPr>
              <a:xfrm flipV="1">
                <a:off x="6526122" y="4721091"/>
                <a:ext cx="107223" cy="340215"/>
              </a:xfrm>
              <a:prstGeom prst="straightConnector1">
                <a:avLst/>
              </a:prstGeom>
              <a:noFill/>
              <a:ln w="57150" cap="flat" cmpd="sng" algn="ctr">
                <a:solidFill>
                  <a:srgbClr val="FF0000"/>
                </a:solidFill>
                <a:prstDash val="solid"/>
                <a:headEnd type="none" w="med" len="med"/>
                <a:tailEnd type="triangle" w="med" len="med"/>
              </a:ln>
              <a:effectLst>
                <a:glow rad="63500">
                  <a:srgbClr val="FF0000">
                    <a:alpha val="40000"/>
                  </a:srgbClr>
                </a:glow>
              </a:effectLst>
              <a:scene3d>
                <a:camera prst="orthographicFront"/>
                <a:lightRig rig="balanced" dir="t"/>
              </a:scene3d>
              <a:sp3d prstMaterial="metal">
                <a:bevelT/>
              </a:sp3d>
            </p:spPr>
          </p:cxnSp>
        </p:grpSp>
        <p:grpSp>
          <p:nvGrpSpPr>
            <p:cNvPr id="24" name="Group 245"/>
            <p:cNvGrpSpPr>
              <a:grpSpLocks noChangeAspect="1"/>
            </p:cNvGrpSpPr>
            <p:nvPr/>
          </p:nvGrpSpPr>
          <p:grpSpPr>
            <a:xfrm>
              <a:off x="2949003" y="4231598"/>
              <a:ext cx="326587" cy="631205"/>
              <a:chOff x="6487312" y="4721091"/>
              <a:chExt cx="177858" cy="340215"/>
            </a:xfrm>
            <a:effectLst>
              <a:glow rad="127000">
                <a:srgbClr val="4F81BD">
                  <a:alpha val="0"/>
                </a:srgbClr>
              </a:glow>
              <a:outerShdw blurRad="50800" dist="50800" dir="5400000" algn="ctr" rotWithShape="0">
                <a:srgbClr val="000000">
                  <a:alpha val="0"/>
                </a:srgbClr>
              </a:outerShdw>
              <a:reflection stA="0" endPos="65000" dist="50800" dir="5400000" sy="-100000" algn="bl" rotWithShape="0"/>
            </a:effectLst>
          </p:grpSpPr>
          <p:sp>
            <p:nvSpPr>
              <p:cNvPr id="25" name="Oval 24"/>
              <p:cNvSpPr/>
              <p:nvPr/>
            </p:nvSpPr>
            <p:spPr>
              <a:xfrm>
                <a:off x="6487312" y="4816889"/>
                <a:ext cx="177858" cy="175566"/>
              </a:xfrm>
              <a:prstGeom prst="ellipse">
                <a:avLst/>
              </a:prstGeom>
              <a:solidFill>
                <a:srgbClr val="FF0000">
                  <a:alpha val="89020"/>
                </a:srgbClr>
              </a:solidFill>
              <a:ln w="19050" cap="flat" cmpd="sng" algn="ctr">
                <a:noFill/>
                <a:prstDash val="solid"/>
              </a:ln>
              <a:effectLst>
                <a:glow rad="63500">
                  <a:srgbClr val="FF0000">
                    <a:alpha val="40000"/>
                  </a:srgbClr>
                </a:glow>
                <a:softEdge rad="0"/>
              </a:effectLst>
              <a:scene3d>
                <a:camera prst="orthographicFront"/>
                <a:lightRig rig="balanced" dir="t"/>
              </a:scene3d>
              <a:sp3d prstMaterial="metal">
                <a:bevelT w="254000" h="254000"/>
              </a:sp3d>
            </p:spPr>
            <p:txBody>
              <a:bodyPr rtlCol="0" anchor="ctr"/>
              <a:lstStyle/>
              <a:p>
                <a:pPr algn="ctr" fontAlgn="auto">
                  <a:spcBef>
                    <a:spcPts val="0"/>
                  </a:spcBef>
                  <a:spcAft>
                    <a:spcPts val="0"/>
                  </a:spcAft>
                  <a:defRPr/>
                </a:pPr>
                <a:endParaRPr lang="en-US" sz="1800" u="sng" kern="0" dirty="0">
                  <a:solidFill>
                    <a:sysClr val="window" lastClr="FFFFFF"/>
                  </a:solidFill>
                  <a:latin typeface="Calibri"/>
                </a:endParaRPr>
              </a:p>
            </p:txBody>
          </p:sp>
          <p:cxnSp>
            <p:nvCxnSpPr>
              <p:cNvPr id="26" name="Straight Arrow Connector 25"/>
              <p:cNvCxnSpPr/>
              <p:nvPr/>
            </p:nvCxnSpPr>
            <p:spPr>
              <a:xfrm flipV="1">
                <a:off x="6526122" y="4721091"/>
                <a:ext cx="107223" cy="340215"/>
              </a:xfrm>
              <a:prstGeom prst="straightConnector1">
                <a:avLst/>
              </a:prstGeom>
              <a:noFill/>
              <a:ln w="57150" cap="flat" cmpd="sng" algn="ctr">
                <a:solidFill>
                  <a:srgbClr val="FF0000"/>
                </a:solidFill>
                <a:prstDash val="solid"/>
                <a:headEnd type="none" w="med" len="med"/>
                <a:tailEnd type="triangle" w="med" len="med"/>
              </a:ln>
              <a:effectLst>
                <a:glow rad="63500">
                  <a:srgbClr val="FF0000">
                    <a:alpha val="40000"/>
                  </a:srgbClr>
                </a:glow>
              </a:effectLst>
              <a:scene3d>
                <a:camera prst="orthographicFront"/>
                <a:lightRig rig="balanced" dir="t"/>
              </a:scene3d>
              <a:sp3d prstMaterial="metal">
                <a:bevelT/>
              </a:sp3d>
            </p:spPr>
          </p:cxnSp>
        </p:grpSp>
        <p:grpSp>
          <p:nvGrpSpPr>
            <p:cNvPr id="27" name="Group 245"/>
            <p:cNvGrpSpPr>
              <a:grpSpLocks noChangeAspect="1"/>
            </p:cNvGrpSpPr>
            <p:nvPr/>
          </p:nvGrpSpPr>
          <p:grpSpPr>
            <a:xfrm>
              <a:off x="3567468" y="4245059"/>
              <a:ext cx="326587" cy="631205"/>
              <a:chOff x="6487312" y="4721091"/>
              <a:chExt cx="177858" cy="340215"/>
            </a:xfrm>
            <a:effectLst>
              <a:glow rad="127000">
                <a:srgbClr val="4F81BD">
                  <a:alpha val="0"/>
                </a:srgbClr>
              </a:glow>
              <a:outerShdw blurRad="50800" dist="50800" dir="5400000" algn="ctr" rotWithShape="0">
                <a:srgbClr val="000000">
                  <a:alpha val="0"/>
                </a:srgbClr>
              </a:outerShdw>
              <a:reflection stA="0" endPos="65000" dist="50800" dir="5400000" sy="-100000" algn="bl" rotWithShape="0"/>
            </a:effectLst>
          </p:grpSpPr>
          <p:sp>
            <p:nvSpPr>
              <p:cNvPr id="28" name="Oval 27"/>
              <p:cNvSpPr/>
              <p:nvPr/>
            </p:nvSpPr>
            <p:spPr>
              <a:xfrm>
                <a:off x="6487312" y="4816889"/>
                <a:ext cx="177858" cy="175566"/>
              </a:xfrm>
              <a:prstGeom prst="ellipse">
                <a:avLst/>
              </a:prstGeom>
              <a:solidFill>
                <a:srgbClr val="FF0000">
                  <a:alpha val="89020"/>
                </a:srgbClr>
              </a:solidFill>
              <a:ln w="19050" cap="flat" cmpd="sng" algn="ctr">
                <a:noFill/>
                <a:prstDash val="solid"/>
              </a:ln>
              <a:effectLst>
                <a:glow rad="63500">
                  <a:srgbClr val="FF0000">
                    <a:alpha val="40000"/>
                  </a:srgbClr>
                </a:glow>
                <a:softEdge rad="0"/>
              </a:effectLst>
              <a:scene3d>
                <a:camera prst="orthographicFront"/>
                <a:lightRig rig="balanced" dir="t"/>
              </a:scene3d>
              <a:sp3d prstMaterial="metal">
                <a:bevelT w="254000" h="254000"/>
              </a:sp3d>
            </p:spPr>
            <p:txBody>
              <a:bodyPr rtlCol="0" anchor="ctr"/>
              <a:lstStyle/>
              <a:p>
                <a:pPr algn="ctr" fontAlgn="auto">
                  <a:spcBef>
                    <a:spcPts val="0"/>
                  </a:spcBef>
                  <a:spcAft>
                    <a:spcPts val="0"/>
                  </a:spcAft>
                  <a:defRPr/>
                </a:pPr>
                <a:endParaRPr lang="en-US" sz="1800" u="sng" kern="0" dirty="0">
                  <a:solidFill>
                    <a:sysClr val="window" lastClr="FFFFFF"/>
                  </a:solidFill>
                  <a:latin typeface="Calibri"/>
                </a:endParaRPr>
              </a:p>
            </p:txBody>
          </p:sp>
          <p:cxnSp>
            <p:nvCxnSpPr>
              <p:cNvPr id="29" name="Straight Arrow Connector 28"/>
              <p:cNvCxnSpPr/>
              <p:nvPr/>
            </p:nvCxnSpPr>
            <p:spPr>
              <a:xfrm flipV="1">
                <a:off x="6526122" y="4721091"/>
                <a:ext cx="107223" cy="340215"/>
              </a:xfrm>
              <a:prstGeom prst="straightConnector1">
                <a:avLst/>
              </a:prstGeom>
              <a:noFill/>
              <a:ln w="57150" cap="flat" cmpd="sng" algn="ctr">
                <a:solidFill>
                  <a:srgbClr val="FF0000"/>
                </a:solidFill>
                <a:prstDash val="solid"/>
                <a:headEnd type="none" w="med" len="med"/>
                <a:tailEnd type="triangle" w="med" len="med"/>
              </a:ln>
              <a:effectLst>
                <a:glow rad="63500">
                  <a:srgbClr val="FF0000">
                    <a:alpha val="40000"/>
                  </a:srgbClr>
                </a:glow>
              </a:effectLst>
              <a:scene3d>
                <a:camera prst="orthographicFront"/>
                <a:lightRig rig="balanced" dir="t"/>
              </a:scene3d>
              <a:sp3d prstMaterial="metal">
                <a:bevelT/>
              </a:sp3d>
            </p:spPr>
          </p:cxnSp>
        </p:grpSp>
      </p:grpSp>
    </p:spTree>
    <p:extLst>
      <p:ext uri="{BB962C8B-B14F-4D97-AF65-F5344CB8AC3E}">
        <p14:creationId xmlns:p14="http://schemas.microsoft.com/office/powerpoint/2010/main" val="7589423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4" y="203386"/>
            <a:ext cx="9143998" cy="1020762"/>
          </a:xfrm>
        </p:spPr>
        <p:txBody>
          <a:bodyPr/>
          <a:lstStyle/>
          <a:p>
            <a:r>
              <a:rPr lang="en-US" dirty="0" smtClean="0"/>
              <a:t>Basic hardware </a:t>
            </a:r>
            <a:r>
              <a:rPr lang="en-US" dirty="0" smtClean="0"/>
              <a:t>i</a:t>
            </a:r>
            <a:r>
              <a:rPr lang="en-US" dirty="0" smtClean="0"/>
              <a:t>ngredients</a:t>
            </a:r>
            <a:endParaRPr lang="en-US" dirty="0"/>
          </a:p>
        </p:txBody>
      </p:sp>
      <p:sp>
        <p:nvSpPr>
          <p:cNvPr id="11" name="Content Placeholder 10"/>
          <p:cNvSpPr>
            <a:spLocks noGrp="1"/>
          </p:cNvSpPr>
          <p:nvPr>
            <p:ph idx="1"/>
          </p:nvPr>
        </p:nvSpPr>
        <p:spPr>
          <a:xfrm>
            <a:off x="837828" y="3262178"/>
            <a:ext cx="10585176" cy="3263165"/>
          </a:xfrm>
        </p:spPr>
        <p:txBody>
          <a:bodyPr>
            <a:normAutofit/>
          </a:bodyPr>
          <a:lstStyle/>
          <a:p>
            <a:pPr marL="457200" indent="-457200">
              <a:buFont typeface="+mj-lt"/>
              <a:buAutoNum type="arabicPeriod"/>
            </a:pPr>
            <a:r>
              <a:rPr lang="en-AU" sz="2800" dirty="0" smtClean="0"/>
              <a:t>A </a:t>
            </a:r>
            <a:r>
              <a:rPr lang="en-AU" sz="2800" b="1" dirty="0" smtClean="0"/>
              <a:t>scalable</a:t>
            </a:r>
            <a:r>
              <a:rPr lang="en-AU" sz="2800" dirty="0" smtClean="0"/>
              <a:t> physical system with well </a:t>
            </a:r>
            <a:r>
              <a:rPr lang="en-AU" sz="2800" b="1" dirty="0" smtClean="0"/>
              <a:t>characterised qubits</a:t>
            </a:r>
          </a:p>
          <a:p>
            <a:pPr marL="457200" indent="-457200">
              <a:buFont typeface="+mj-lt"/>
              <a:buAutoNum type="arabicPeriod"/>
            </a:pPr>
            <a:r>
              <a:rPr lang="en-AU" sz="2800" dirty="0" smtClean="0"/>
              <a:t>The ability to </a:t>
            </a:r>
            <a:r>
              <a:rPr lang="en-AU" sz="2800" b="1" dirty="0" smtClean="0"/>
              <a:t>initialise</a:t>
            </a:r>
            <a:r>
              <a:rPr lang="en-AU" sz="2800" dirty="0" smtClean="0"/>
              <a:t> the qubits </a:t>
            </a:r>
          </a:p>
          <a:p>
            <a:pPr marL="457200" indent="-457200">
              <a:buFont typeface="+mj-lt"/>
              <a:buAutoNum type="arabicPeriod"/>
            </a:pPr>
            <a:r>
              <a:rPr lang="en-AU" sz="2800" dirty="0" smtClean="0"/>
              <a:t>Long </a:t>
            </a:r>
            <a:r>
              <a:rPr lang="en-AU" sz="2800" b="1" dirty="0" smtClean="0"/>
              <a:t>decoherence</a:t>
            </a:r>
            <a:r>
              <a:rPr lang="en-AU" sz="2800" dirty="0" smtClean="0"/>
              <a:t> times, much longer than </a:t>
            </a:r>
            <a:r>
              <a:rPr lang="en-AU" sz="2800" b="1" dirty="0" smtClean="0"/>
              <a:t>gate operation</a:t>
            </a:r>
            <a:r>
              <a:rPr lang="en-AU" sz="2800" dirty="0" smtClean="0"/>
              <a:t> times</a:t>
            </a:r>
          </a:p>
          <a:p>
            <a:pPr marL="457200" indent="-457200">
              <a:buFont typeface="+mj-lt"/>
              <a:buAutoNum type="arabicPeriod"/>
            </a:pPr>
            <a:r>
              <a:rPr lang="en-AU" sz="2800" dirty="0" smtClean="0"/>
              <a:t>A universal set of </a:t>
            </a:r>
            <a:r>
              <a:rPr lang="en-AU" sz="2800" b="1" dirty="0" smtClean="0"/>
              <a:t>quantum gates</a:t>
            </a:r>
          </a:p>
          <a:p>
            <a:pPr marL="457200" indent="-457200">
              <a:buFont typeface="+mj-lt"/>
              <a:buAutoNum type="arabicPeriod"/>
            </a:pPr>
            <a:r>
              <a:rPr lang="en-AU" sz="2800" dirty="0" smtClean="0"/>
              <a:t>A qubit-specific </a:t>
            </a:r>
            <a:r>
              <a:rPr lang="en-AU" sz="2800" b="1" dirty="0" smtClean="0"/>
              <a:t>measurement</a:t>
            </a:r>
            <a:r>
              <a:rPr lang="en-AU" sz="2800" dirty="0" smtClean="0"/>
              <a:t> capability</a:t>
            </a:r>
            <a:endParaRPr lang="en-AU" sz="2800" dirty="0"/>
          </a:p>
        </p:txBody>
      </p:sp>
      <p:sp>
        <p:nvSpPr>
          <p:cNvPr id="2" name="TextBox 1"/>
          <p:cNvSpPr txBox="1"/>
          <p:nvPr/>
        </p:nvSpPr>
        <p:spPr>
          <a:xfrm>
            <a:off x="8010984" y="1844824"/>
            <a:ext cx="3700052" cy="867930"/>
          </a:xfrm>
          <a:prstGeom prst="rect">
            <a:avLst/>
          </a:prstGeom>
          <a:noFill/>
        </p:spPr>
        <p:txBody>
          <a:bodyPr wrap="none" rtlCol="0">
            <a:spAutoFit/>
          </a:bodyPr>
          <a:lstStyle/>
          <a:p>
            <a:pPr>
              <a:lnSpc>
                <a:spcPct val="90000"/>
              </a:lnSpc>
            </a:pPr>
            <a:r>
              <a:rPr lang="en-AU" sz="2800" dirty="0" err="1" smtClean="0"/>
              <a:t>Fortschritte</a:t>
            </a:r>
            <a:r>
              <a:rPr lang="en-AU" sz="2800" dirty="0" smtClean="0"/>
              <a:t> </a:t>
            </a:r>
            <a:r>
              <a:rPr lang="en-AU" sz="2800" dirty="0"/>
              <a:t>der </a:t>
            </a:r>
            <a:r>
              <a:rPr lang="en-AU" sz="2800" dirty="0" err="1" smtClean="0"/>
              <a:t>Physik</a:t>
            </a:r>
            <a:r>
              <a:rPr lang="en-AU" sz="2800" dirty="0" smtClean="0"/>
              <a:t>, </a:t>
            </a:r>
          </a:p>
          <a:p>
            <a:pPr>
              <a:lnSpc>
                <a:spcPct val="90000"/>
              </a:lnSpc>
            </a:pPr>
            <a:r>
              <a:rPr lang="en-AU" sz="2800" b="1" dirty="0" smtClean="0"/>
              <a:t>48 </a:t>
            </a:r>
            <a:r>
              <a:rPr lang="en-AU" sz="2800" dirty="0" smtClean="0"/>
              <a:t>771-783 (2000)</a:t>
            </a:r>
            <a:endParaRPr lang="en-AU" sz="2800" dirty="0"/>
          </a:p>
        </p:txBody>
      </p:sp>
      <p:pic>
        <p:nvPicPr>
          <p:cNvPr id="3" name="Picture 2"/>
          <p:cNvPicPr>
            <a:picLocks noChangeAspect="1"/>
          </p:cNvPicPr>
          <p:nvPr/>
        </p:nvPicPr>
        <p:blipFill>
          <a:blip r:embed="rId3"/>
          <a:stretch>
            <a:fillRect/>
          </a:stretch>
        </p:blipFill>
        <p:spPr>
          <a:xfrm>
            <a:off x="549796" y="1700808"/>
            <a:ext cx="7121346" cy="1296739"/>
          </a:xfrm>
          <a:prstGeom prst="rect">
            <a:avLst/>
          </a:prstGeom>
        </p:spPr>
      </p:pic>
    </p:spTree>
    <p:extLst>
      <p:ext uri="{BB962C8B-B14F-4D97-AF65-F5344CB8AC3E}">
        <p14:creationId xmlns:p14="http://schemas.microsoft.com/office/powerpoint/2010/main" val="481136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Spin qubits</a:t>
            </a:r>
            <a:r>
              <a:rPr lang="en-US" smtClean="0"/>
              <a:t>: quantum dots</a:t>
            </a:r>
            <a:endParaRPr lang="en-US" dirty="0"/>
          </a:p>
        </p:txBody>
      </p:sp>
      <p:pic>
        <p:nvPicPr>
          <p:cNvPr id="2050" name="Picture 2" descr="Fig. 1"/>
          <p:cNvPicPr>
            <a:picLocks noChangeAspect="1" noChangeArrowheads="1"/>
          </p:cNvPicPr>
          <p:nvPr/>
        </p:nvPicPr>
        <p:blipFill rotWithShape="1">
          <a:blip r:embed="rId3">
            <a:extLst>
              <a:ext uri="{28A0092B-C50C-407E-A947-70E740481C1C}">
                <a14:useLocalDpi xmlns:a14="http://schemas.microsoft.com/office/drawing/2010/main" val="0"/>
              </a:ext>
            </a:extLst>
          </a:blip>
          <a:srcRect t="41760"/>
          <a:stretch/>
        </p:blipFill>
        <p:spPr bwMode="auto">
          <a:xfrm>
            <a:off x="2133972" y="1772816"/>
            <a:ext cx="8280920" cy="44154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flipH="1">
            <a:off x="261764" y="6404286"/>
            <a:ext cx="5472608" cy="341632"/>
          </a:xfrm>
          <a:prstGeom prst="rect">
            <a:avLst/>
          </a:prstGeom>
          <a:noFill/>
        </p:spPr>
        <p:txBody>
          <a:bodyPr wrap="square" rtlCol="0">
            <a:spAutoFit/>
          </a:bodyPr>
          <a:lstStyle/>
          <a:p>
            <a:pPr>
              <a:lnSpc>
                <a:spcPct val="90000"/>
              </a:lnSpc>
            </a:pPr>
            <a:r>
              <a:rPr lang="en-AU" dirty="0" smtClean="0"/>
              <a:t>M. </a:t>
            </a:r>
            <a:r>
              <a:rPr lang="en-AU" dirty="0" err="1" smtClean="0"/>
              <a:t>Veldhorst</a:t>
            </a:r>
            <a:r>
              <a:rPr lang="en-AU" dirty="0" smtClean="0"/>
              <a:t>, et al., Nature </a:t>
            </a:r>
            <a:r>
              <a:rPr lang="en-AU" dirty="0" err="1" smtClean="0"/>
              <a:t>Comms</a:t>
            </a:r>
            <a:r>
              <a:rPr lang="en-AU" dirty="0" smtClean="0"/>
              <a:t> (2017)</a:t>
            </a:r>
            <a:endParaRPr lang="en-AU" dirty="0"/>
          </a:p>
        </p:txBody>
      </p:sp>
    </p:spTree>
    <p:extLst>
      <p:ext uri="{BB962C8B-B14F-4D97-AF65-F5344CB8AC3E}">
        <p14:creationId xmlns:p14="http://schemas.microsoft.com/office/powerpoint/2010/main" val="286572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NV </a:t>
            </a:r>
            <a:r>
              <a:rPr lang="en-AU" dirty="0" err="1" smtClean="0"/>
              <a:t>centers</a:t>
            </a:r>
            <a:r>
              <a:rPr lang="en-AU" dirty="0" smtClean="0"/>
              <a:t> in diamond</a:t>
            </a:r>
            <a:endParaRPr lang="en-AU" dirty="0"/>
          </a:p>
        </p:txBody>
      </p:sp>
      <p:pic>
        <p:nvPicPr>
          <p:cNvPr id="4" name="Picture 3"/>
          <p:cNvPicPr>
            <a:picLocks noChangeAspect="1"/>
          </p:cNvPicPr>
          <p:nvPr/>
        </p:nvPicPr>
        <p:blipFill>
          <a:blip r:embed="rId2"/>
          <a:stretch>
            <a:fillRect/>
          </a:stretch>
        </p:blipFill>
        <p:spPr>
          <a:xfrm>
            <a:off x="649742" y="2204864"/>
            <a:ext cx="10845270" cy="3811974"/>
          </a:xfrm>
          <a:prstGeom prst="rect">
            <a:avLst/>
          </a:prstGeom>
        </p:spPr>
      </p:pic>
    </p:spTree>
    <p:extLst>
      <p:ext uri="{BB962C8B-B14F-4D97-AF65-F5344CB8AC3E}">
        <p14:creationId xmlns:p14="http://schemas.microsoft.com/office/powerpoint/2010/main" val="305799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NV </a:t>
            </a:r>
            <a:r>
              <a:rPr lang="en-AU" dirty="0" err="1" smtClean="0"/>
              <a:t>centers</a:t>
            </a:r>
            <a:r>
              <a:rPr lang="en-AU" dirty="0" smtClean="0"/>
              <a:t> in diamond</a:t>
            </a:r>
            <a:endParaRPr lang="en-AU" dirty="0"/>
          </a:p>
        </p:txBody>
      </p:sp>
      <p:pic>
        <p:nvPicPr>
          <p:cNvPr id="3" name="Picture 2"/>
          <p:cNvPicPr>
            <a:picLocks noChangeAspect="1"/>
          </p:cNvPicPr>
          <p:nvPr/>
        </p:nvPicPr>
        <p:blipFill>
          <a:blip r:embed="rId2"/>
          <a:stretch>
            <a:fillRect/>
          </a:stretch>
        </p:blipFill>
        <p:spPr>
          <a:xfrm>
            <a:off x="6814492" y="3306386"/>
            <a:ext cx="5070256" cy="3218957"/>
          </a:xfrm>
          <a:prstGeom prst="rect">
            <a:avLst/>
          </a:prstGeom>
        </p:spPr>
      </p:pic>
      <p:pic>
        <p:nvPicPr>
          <p:cNvPr id="5" name="Picture 4"/>
          <p:cNvPicPr>
            <a:picLocks noChangeAspect="1"/>
          </p:cNvPicPr>
          <p:nvPr/>
        </p:nvPicPr>
        <p:blipFill>
          <a:blip r:embed="rId3"/>
          <a:stretch>
            <a:fillRect/>
          </a:stretch>
        </p:blipFill>
        <p:spPr>
          <a:xfrm>
            <a:off x="405780" y="3315886"/>
            <a:ext cx="4392488" cy="3209458"/>
          </a:xfrm>
          <a:prstGeom prst="rect">
            <a:avLst/>
          </a:prstGeom>
        </p:spPr>
      </p:pic>
      <mc:AlternateContent xmlns:mc="http://schemas.openxmlformats.org/markup-compatibility/2006">
        <mc:Choice xmlns:a14="http://schemas.microsoft.com/office/drawing/2010/main" Requires="a14">
          <p:sp>
            <p:nvSpPr>
              <p:cNvPr id="7" name="TextBox 6"/>
              <p:cNvSpPr txBox="1"/>
              <p:nvPr/>
            </p:nvSpPr>
            <p:spPr>
              <a:xfrm>
                <a:off x="2854052" y="1916832"/>
                <a:ext cx="6048672" cy="1231106"/>
              </a:xfrm>
              <a:prstGeom prst="rect">
                <a:avLst/>
              </a:prstGeom>
              <a:noFill/>
            </p:spPr>
            <p:txBody>
              <a:bodyPr wrap="square" rtlCol="0">
                <a:spAutoFit/>
              </a:bodyPr>
              <a:lstStyle/>
              <a:p>
                <a14:m>
                  <m:oMathPara xmlns:m="http://schemas.openxmlformats.org/officeDocument/2006/math">
                    <m:oMathParaPr>
                      <m:jc m:val="centerGroup"/>
                    </m:oMathParaPr>
                    <m:oMath xmlns:m="http://schemas.openxmlformats.org/officeDocument/2006/math">
                      <m:r>
                        <a:rPr lang="en-AU" sz="3200" b="1" i="1" smtClean="0">
                          <a:latin typeface="Cambria Math" panose="02040503050406030204" pitchFamily="18" charset="0"/>
                          <a:ea typeface="Cambria Math" panose="02040503050406030204" pitchFamily="18" charset="0"/>
                        </a:rPr>
                        <m:t>𝓗</m:t>
                      </m:r>
                      <m:r>
                        <a:rPr lang="en-AU" sz="3200" b="0" i="1" smtClean="0">
                          <a:latin typeface="Cambria Math" panose="02040503050406030204" pitchFamily="18" charset="0"/>
                          <a:ea typeface="Cambria Math" panose="02040503050406030204" pitchFamily="18" charset="0"/>
                        </a:rPr>
                        <m:t>=</m:t>
                      </m:r>
                      <m:r>
                        <m:rPr>
                          <m:sty m:val="p"/>
                        </m:rPr>
                        <a:rPr lang="en-AU" sz="3200" b="0" i="0" smtClean="0">
                          <a:latin typeface="Cambria Math" panose="02040503050406030204" pitchFamily="18" charset="0"/>
                          <a:ea typeface="Cambria Math" panose="02040503050406030204" pitchFamily="18" charset="0"/>
                        </a:rPr>
                        <m:t>Δ</m:t>
                      </m:r>
                      <m:sSubSup>
                        <m:sSubSupPr>
                          <m:ctrlPr>
                            <a:rPr lang="en-AU" sz="3200" b="0" i="1" smtClean="0">
                              <a:latin typeface="Cambria Math" panose="02040503050406030204" pitchFamily="18" charset="0"/>
                              <a:ea typeface="Cambria Math" panose="02040503050406030204" pitchFamily="18" charset="0"/>
                            </a:rPr>
                          </m:ctrlPr>
                        </m:sSubSupPr>
                        <m:e>
                          <m:r>
                            <a:rPr lang="en-AU" sz="3200" b="1" i="1" smtClean="0">
                              <a:latin typeface="Cambria Math" panose="02040503050406030204" pitchFamily="18" charset="0"/>
                              <a:ea typeface="Cambria Math" panose="02040503050406030204" pitchFamily="18" charset="0"/>
                            </a:rPr>
                            <m:t>𝑺</m:t>
                          </m:r>
                        </m:e>
                        <m:sub>
                          <m:r>
                            <a:rPr lang="en-AU" sz="3200" b="0" i="1" smtClean="0">
                              <a:latin typeface="Cambria Math" panose="02040503050406030204" pitchFamily="18" charset="0"/>
                              <a:ea typeface="Cambria Math" panose="02040503050406030204" pitchFamily="18" charset="0"/>
                            </a:rPr>
                            <m:t>𝑧</m:t>
                          </m:r>
                        </m:sub>
                        <m:sup>
                          <m:r>
                            <a:rPr lang="en-AU" sz="3200" b="0" i="1" smtClean="0">
                              <a:latin typeface="Cambria Math" panose="02040503050406030204" pitchFamily="18" charset="0"/>
                              <a:ea typeface="Cambria Math" panose="02040503050406030204" pitchFamily="18" charset="0"/>
                            </a:rPr>
                            <m:t>2</m:t>
                          </m:r>
                        </m:sup>
                      </m:sSubSup>
                      <m:r>
                        <a:rPr lang="en-AU" sz="3200" b="0" i="1" smtClean="0">
                          <a:latin typeface="Cambria Math" panose="02040503050406030204" pitchFamily="18" charset="0"/>
                          <a:ea typeface="Cambria Math" panose="02040503050406030204" pitchFamily="18" charset="0"/>
                        </a:rPr>
                        <m:t>+</m:t>
                      </m:r>
                      <m:r>
                        <a:rPr lang="en-AU" sz="3200" b="0" i="1" smtClean="0">
                          <a:latin typeface="Cambria Math" panose="02040503050406030204" pitchFamily="18" charset="0"/>
                          <a:ea typeface="Cambria Math" panose="02040503050406030204" pitchFamily="18" charset="0"/>
                        </a:rPr>
                        <m:t>𝑔</m:t>
                      </m:r>
                      <m:sSub>
                        <m:sSubPr>
                          <m:ctrlPr>
                            <a:rPr lang="en-AU" sz="3200" b="0" i="1" smtClean="0">
                              <a:latin typeface="Cambria Math" panose="02040503050406030204" pitchFamily="18" charset="0"/>
                              <a:ea typeface="Cambria Math" panose="02040503050406030204" pitchFamily="18" charset="0"/>
                            </a:rPr>
                          </m:ctrlPr>
                        </m:sSubPr>
                        <m:e>
                          <m:r>
                            <a:rPr lang="en-AU" sz="3200" b="0" i="1" smtClean="0">
                              <a:latin typeface="Cambria Math" panose="02040503050406030204" pitchFamily="18" charset="0"/>
                              <a:ea typeface="Cambria Math" panose="02040503050406030204" pitchFamily="18" charset="0"/>
                            </a:rPr>
                            <m:t>𝜇</m:t>
                          </m:r>
                        </m:e>
                        <m:sub>
                          <m:r>
                            <a:rPr lang="en-AU" sz="3200" b="0" i="1" smtClean="0">
                              <a:latin typeface="Cambria Math" panose="02040503050406030204" pitchFamily="18" charset="0"/>
                              <a:ea typeface="Cambria Math" panose="02040503050406030204" pitchFamily="18" charset="0"/>
                            </a:rPr>
                            <m:t>𝐵</m:t>
                          </m:r>
                        </m:sub>
                      </m:sSub>
                      <m:sSub>
                        <m:sSubPr>
                          <m:ctrlPr>
                            <a:rPr lang="en-AU" sz="3200" b="0" i="1" smtClean="0">
                              <a:latin typeface="Cambria Math" panose="02040503050406030204" pitchFamily="18" charset="0"/>
                              <a:ea typeface="Cambria Math" panose="02040503050406030204" pitchFamily="18" charset="0"/>
                            </a:rPr>
                          </m:ctrlPr>
                        </m:sSubPr>
                        <m:e>
                          <m:r>
                            <a:rPr lang="en-AU" sz="3200" b="0" i="1" smtClean="0">
                              <a:latin typeface="Cambria Math" panose="02040503050406030204" pitchFamily="18" charset="0"/>
                              <a:ea typeface="Cambria Math" panose="02040503050406030204" pitchFamily="18" charset="0"/>
                            </a:rPr>
                            <m:t>𝐵</m:t>
                          </m:r>
                        </m:e>
                        <m:sub>
                          <m:r>
                            <a:rPr lang="en-AU" sz="3200" b="0" i="1" smtClean="0">
                              <a:latin typeface="Cambria Math" panose="02040503050406030204" pitchFamily="18" charset="0"/>
                              <a:ea typeface="Cambria Math" panose="02040503050406030204" pitchFamily="18" charset="0"/>
                            </a:rPr>
                            <m:t>0</m:t>
                          </m:r>
                        </m:sub>
                      </m:sSub>
                      <m:sSub>
                        <m:sSubPr>
                          <m:ctrlPr>
                            <a:rPr lang="en-AU" sz="3200" b="0" i="1" smtClean="0">
                              <a:latin typeface="Cambria Math" panose="02040503050406030204" pitchFamily="18" charset="0"/>
                              <a:ea typeface="Cambria Math" panose="02040503050406030204" pitchFamily="18" charset="0"/>
                            </a:rPr>
                          </m:ctrlPr>
                        </m:sSubPr>
                        <m:e>
                          <m:r>
                            <a:rPr lang="en-AU" sz="3200" b="1" i="1" smtClean="0">
                              <a:latin typeface="Cambria Math" panose="02040503050406030204" pitchFamily="18" charset="0"/>
                              <a:ea typeface="Cambria Math" panose="02040503050406030204" pitchFamily="18" charset="0"/>
                            </a:rPr>
                            <m:t>𝑺</m:t>
                          </m:r>
                        </m:e>
                        <m:sub>
                          <m:r>
                            <a:rPr lang="en-AU" sz="3200" b="0" i="1" smtClean="0">
                              <a:latin typeface="Cambria Math" panose="02040503050406030204" pitchFamily="18" charset="0"/>
                              <a:ea typeface="Cambria Math" panose="02040503050406030204" pitchFamily="18" charset="0"/>
                            </a:rPr>
                            <m:t>𝑧</m:t>
                          </m:r>
                        </m:sub>
                      </m:sSub>
                    </m:oMath>
                  </m:oMathPara>
                </a14:m>
                <a:endParaRPr lang="en-AU" sz="3200" dirty="0" smtClean="0"/>
              </a:p>
              <a:p>
                <a:pPr algn="ctr">
                  <a:lnSpc>
                    <a:spcPct val="150000"/>
                  </a:lnSpc>
                </a:pPr>
                <a14:m>
                  <m:oMath xmlns:m="http://schemas.openxmlformats.org/officeDocument/2006/math">
                    <m:r>
                      <m:rPr>
                        <m:sty m:val="p"/>
                      </m:rPr>
                      <a:rPr lang="en-AU" sz="2800" b="0" i="0" smtClean="0">
                        <a:latin typeface="Cambria Math" panose="02040503050406030204" pitchFamily="18" charset="0"/>
                      </a:rPr>
                      <m:t>Δ</m:t>
                    </m:r>
                  </m:oMath>
                </a14:m>
                <a:r>
                  <a:rPr lang="en-AU" sz="2800" dirty="0" smtClean="0">
                    <a:sym typeface="Wingdings" panose="05000000000000000000" pitchFamily="2" charset="2"/>
                  </a:rPr>
                  <a:t>  Zero-field splitting (2.88 GHz)</a:t>
                </a:r>
                <a:endParaRPr lang="en-AU" sz="2800" dirty="0"/>
              </a:p>
            </p:txBody>
          </p:sp>
        </mc:Choice>
        <mc:Fallback>
          <p:sp>
            <p:nvSpPr>
              <p:cNvPr id="7" name="TextBox 6"/>
              <p:cNvSpPr txBox="1">
                <a:spLocks noRot="1" noChangeAspect="1" noMove="1" noResize="1" noEditPoints="1" noAdjustHandles="1" noChangeArrowheads="1" noChangeShapeType="1" noTextEdit="1"/>
              </p:cNvSpPr>
              <p:nvPr/>
            </p:nvSpPr>
            <p:spPr>
              <a:xfrm>
                <a:off x="2854052" y="1916832"/>
                <a:ext cx="6048672" cy="1231106"/>
              </a:xfrm>
              <a:prstGeom prst="rect">
                <a:avLst/>
              </a:prstGeom>
              <a:blipFill>
                <a:blip r:embed="rId4"/>
                <a:stretch>
                  <a:fillRect b="-7921"/>
                </a:stretch>
              </a:blipFill>
            </p:spPr>
            <p:txBody>
              <a:bodyPr/>
              <a:lstStyle/>
              <a:p>
                <a:r>
                  <a:rPr lang="en-AU">
                    <a:noFill/>
                  </a:rPr>
                  <a:t> </a:t>
                </a:r>
              </a:p>
            </p:txBody>
          </p:sp>
        </mc:Fallback>
      </mc:AlternateContent>
    </p:spTree>
    <p:extLst>
      <p:ext uri="{BB962C8B-B14F-4D97-AF65-F5344CB8AC3E}">
        <p14:creationId xmlns:p14="http://schemas.microsoft.com/office/powerpoint/2010/main" val="254300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900590" cy="1020762"/>
          </a:xfrm>
        </p:spPr>
        <p:txBody>
          <a:bodyPr/>
          <a:lstStyle/>
          <a:p>
            <a:r>
              <a:rPr lang="en-AU" dirty="0" smtClean="0"/>
              <a:t>NV </a:t>
            </a:r>
            <a:r>
              <a:rPr lang="en-AU" dirty="0" err="1" smtClean="0"/>
              <a:t>centers</a:t>
            </a:r>
            <a:r>
              <a:rPr lang="en-AU" dirty="0" smtClean="0"/>
              <a:t> in diamond </a:t>
            </a:r>
            <a:r>
              <a:rPr lang="en-AU" dirty="0" smtClean="0">
                <a:sym typeface="Wingdings" panose="05000000000000000000" pitchFamily="2" charset="2"/>
              </a:rPr>
              <a:t> measurements</a:t>
            </a:r>
            <a:endParaRPr lang="en-AU" dirty="0"/>
          </a:p>
        </p:txBody>
      </p:sp>
      <p:pic>
        <p:nvPicPr>
          <p:cNvPr id="5124" name="Picture 4" descr="https://www.ncbi.nlm.nih.gov/corecgi/tileshop/tileshop.fcgi?p=PMC3&amp;id=326084&amp;s=81&amp;r=1&amp;c=1"/>
          <p:cNvPicPr>
            <a:picLocks noChangeAspect="1" noChangeArrowheads="1"/>
          </p:cNvPicPr>
          <p:nvPr/>
        </p:nvPicPr>
        <p:blipFill rotWithShape="1">
          <a:blip r:embed="rId2">
            <a:extLst>
              <a:ext uri="{28A0092B-C50C-407E-A947-70E740481C1C}">
                <a14:useLocalDpi xmlns:a14="http://schemas.microsoft.com/office/drawing/2010/main" val="0"/>
              </a:ext>
            </a:extLst>
          </a:blip>
          <a:srcRect r="38469" b="47827"/>
          <a:stretch/>
        </p:blipFill>
        <p:spPr bwMode="auto">
          <a:xfrm>
            <a:off x="549796" y="1988839"/>
            <a:ext cx="3744416" cy="41765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ncbi.nlm.nih.gov/corecgi/tileshop/tileshop.fcgi?p=PMC3&amp;id=326084&amp;s=81&amp;r=1&amp;c=1"/>
          <p:cNvPicPr>
            <a:picLocks noChangeAspect="1" noChangeArrowheads="1"/>
          </p:cNvPicPr>
          <p:nvPr/>
        </p:nvPicPr>
        <p:blipFill rotWithShape="1">
          <a:blip r:embed="rId2">
            <a:extLst>
              <a:ext uri="{28A0092B-C50C-407E-A947-70E740481C1C}">
                <a14:useLocalDpi xmlns:a14="http://schemas.microsoft.com/office/drawing/2010/main" val="0"/>
              </a:ext>
            </a:extLst>
          </a:blip>
          <a:srcRect t="50735" b="24381"/>
          <a:stretch/>
        </p:blipFill>
        <p:spPr bwMode="auto">
          <a:xfrm>
            <a:off x="5158308" y="2996952"/>
            <a:ext cx="6386154" cy="20904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flipH="1">
            <a:off x="6094412" y="5823754"/>
            <a:ext cx="4680520" cy="341632"/>
          </a:xfrm>
          <a:prstGeom prst="rect">
            <a:avLst/>
          </a:prstGeom>
          <a:noFill/>
        </p:spPr>
        <p:txBody>
          <a:bodyPr wrap="square" rtlCol="0">
            <a:spAutoFit/>
          </a:bodyPr>
          <a:lstStyle/>
          <a:p>
            <a:pPr>
              <a:lnSpc>
                <a:spcPct val="90000"/>
              </a:lnSpc>
            </a:pPr>
            <a:r>
              <a:rPr lang="en-AU" dirty="0" smtClean="0"/>
              <a:t>D.A. Hopper, et al., </a:t>
            </a:r>
            <a:r>
              <a:rPr lang="en-AU" dirty="0" err="1" smtClean="0"/>
              <a:t>Micromachines</a:t>
            </a:r>
            <a:r>
              <a:rPr lang="en-AU" dirty="0" smtClean="0"/>
              <a:t> (2018)</a:t>
            </a:r>
            <a:endParaRPr lang="en-AU" dirty="0"/>
          </a:p>
        </p:txBody>
      </p:sp>
    </p:spTree>
    <p:extLst>
      <p:ext uri="{BB962C8B-B14F-4D97-AF65-F5344CB8AC3E}">
        <p14:creationId xmlns:p14="http://schemas.microsoft.com/office/powerpoint/2010/main" val="336815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900590" cy="1020762"/>
          </a:xfrm>
        </p:spPr>
        <p:txBody>
          <a:bodyPr/>
          <a:lstStyle/>
          <a:p>
            <a:r>
              <a:rPr lang="en-AU" dirty="0" smtClean="0"/>
              <a:t>NV </a:t>
            </a:r>
            <a:r>
              <a:rPr lang="en-AU" dirty="0" err="1" smtClean="0"/>
              <a:t>centers</a:t>
            </a:r>
            <a:r>
              <a:rPr lang="en-AU" dirty="0" smtClean="0"/>
              <a:t> in diamond </a:t>
            </a:r>
            <a:r>
              <a:rPr lang="en-AU" dirty="0" smtClean="0">
                <a:sym typeface="Wingdings" panose="05000000000000000000" pitchFamily="2" charset="2"/>
              </a:rPr>
              <a:t> more qubits</a:t>
            </a:r>
            <a:endParaRPr lang="en-AU" dirty="0"/>
          </a:p>
        </p:txBody>
      </p:sp>
      <p:pic>
        <p:nvPicPr>
          <p:cNvPr id="3" name="Picture 2"/>
          <p:cNvPicPr>
            <a:picLocks noChangeAspect="1"/>
          </p:cNvPicPr>
          <p:nvPr/>
        </p:nvPicPr>
        <p:blipFill>
          <a:blip r:embed="rId2"/>
          <a:stretch>
            <a:fillRect/>
          </a:stretch>
        </p:blipFill>
        <p:spPr>
          <a:xfrm>
            <a:off x="3228459" y="2027864"/>
            <a:ext cx="6250329" cy="4353464"/>
          </a:xfrm>
          <a:prstGeom prst="rect">
            <a:avLst/>
          </a:prstGeom>
        </p:spPr>
      </p:pic>
    </p:spTree>
    <p:extLst>
      <p:ext uri="{BB962C8B-B14F-4D97-AF65-F5344CB8AC3E}">
        <p14:creationId xmlns:p14="http://schemas.microsoft.com/office/powerpoint/2010/main" val="377094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900590" cy="1020762"/>
          </a:xfrm>
        </p:spPr>
        <p:txBody>
          <a:bodyPr/>
          <a:lstStyle/>
          <a:p>
            <a:r>
              <a:rPr lang="en-AU" dirty="0" smtClean="0"/>
              <a:t>Trapped ion qubits</a:t>
            </a:r>
            <a:endParaRPr lang="en-AU" dirty="0"/>
          </a:p>
        </p:txBody>
      </p:sp>
      <p:pic>
        <p:nvPicPr>
          <p:cNvPr id="6146" name="Picture 2" descr="Figure 1"/>
          <p:cNvPicPr>
            <a:picLocks noChangeAspect="1" noChangeArrowheads="1"/>
          </p:cNvPicPr>
          <p:nvPr/>
        </p:nvPicPr>
        <p:blipFill rotWithShape="1">
          <a:blip r:embed="rId2">
            <a:extLst>
              <a:ext uri="{28A0092B-C50C-407E-A947-70E740481C1C}">
                <a14:useLocalDpi xmlns:a14="http://schemas.microsoft.com/office/drawing/2010/main" val="0"/>
              </a:ext>
            </a:extLst>
          </a:blip>
          <a:srcRect r="49916"/>
          <a:stretch/>
        </p:blipFill>
        <p:spPr bwMode="auto">
          <a:xfrm>
            <a:off x="765820" y="2060848"/>
            <a:ext cx="5544616" cy="387469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File:Minima and Saddle Point.png"/>
          <p:cNvPicPr>
            <a:picLocks noChangeAspect="1" noChangeArrowheads="1"/>
          </p:cNvPicPr>
          <p:nvPr/>
        </p:nvPicPr>
        <p:blipFill rotWithShape="1">
          <a:blip r:embed="rId3">
            <a:extLst>
              <a:ext uri="{28A0092B-C50C-407E-A947-70E740481C1C}">
                <a14:useLocalDpi xmlns:a14="http://schemas.microsoft.com/office/drawing/2010/main" val="0"/>
              </a:ext>
            </a:extLst>
          </a:blip>
          <a:srcRect l="4229" t="53820" r="38127" b="4601"/>
          <a:stretch/>
        </p:blipFill>
        <p:spPr bwMode="auto">
          <a:xfrm>
            <a:off x="7613126" y="2060848"/>
            <a:ext cx="3593854" cy="19442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0222" y="4077072"/>
            <a:ext cx="4524375" cy="2600325"/>
          </a:xfrm>
          <a:prstGeom prst="rect">
            <a:avLst/>
          </a:prstGeom>
        </p:spPr>
      </p:pic>
      <p:sp>
        <p:nvSpPr>
          <p:cNvPr id="8" name="TextBox 7"/>
          <p:cNvSpPr txBox="1"/>
          <p:nvPr/>
        </p:nvSpPr>
        <p:spPr>
          <a:xfrm flipH="1">
            <a:off x="1629916" y="6237312"/>
            <a:ext cx="4680520" cy="341632"/>
          </a:xfrm>
          <a:prstGeom prst="rect">
            <a:avLst/>
          </a:prstGeom>
          <a:noFill/>
        </p:spPr>
        <p:txBody>
          <a:bodyPr wrap="square" rtlCol="0">
            <a:spAutoFit/>
          </a:bodyPr>
          <a:lstStyle/>
          <a:p>
            <a:pPr>
              <a:lnSpc>
                <a:spcPct val="90000"/>
              </a:lnSpc>
            </a:pPr>
            <a:r>
              <a:rPr lang="en-AU" dirty="0" smtClean="0"/>
              <a:t>R. Blatt, et al., Nature (2008)</a:t>
            </a:r>
            <a:endParaRPr lang="en-AU" dirty="0"/>
          </a:p>
        </p:txBody>
      </p:sp>
    </p:spTree>
    <p:extLst>
      <p:ext uri="{BB962C8B-B14F-4D97-AF65-F5344CB8AC3E}">
        <p14:creationId xmlns:p14="http://schemas.microsoft.com/office/powerpoint/2010/main" val="7048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500"/>
                                        <p:tgtEl>
                                          <p:spTgt spid="61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900590" cy="1020762"/>
          </a:xfrm>
        </p:spPr>
        <p:txBody>
          <a:bodyPr/>
          <a:lstStyle/>
          <a:p>
            <a:r>
              <a:rPr lang="en-AU" dirty="0" smtClean="0"/>
              <a:t>Trapped ion qubits</a:t>
            </a:r>
            <a:endParaRPr lang="en-AU"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769" y="2276872"/>
            <a:ext cx="10376235" cy="3478114"/>
          </a:xfrm>
          <a:prstGeom prst="rect">
            <a:avLst/>
          </a:prstGeom>
        </p:spPr>
      </p:pic>
      <p:sp>
        <p:nvSpPr>
          <p:cNvPr id="8" name="TextBox 7"/>
          <p:cNvSpPr txBox="1"/>
          <p:nvPr/>
        </p:nvSpPr>
        <p:spPr>
          <a:xfrm flipH="1">
            <a:off x="1629916" y="6237312"/>
            <a:ext cx="4680520" cy="341632"/>
          </a:xfrm>
          <a:prstGeom prst="rect">
            <a:avLst/>
          </a:prstGeom>
          <a:noFill/>
        </p:spPr>
        <p:txBody>
          <a:bodyPr wrap="square" rtlCol="0">
            <a:spAutoFit/>
          </a:bodyPr>
          <a:lstStyle/>
          <a:p>
            <a:pPr>
              <a:lnSpc>
                <a:spcPct val="90000"/>
              </a:lnSpc>
            </a:pPr>
            <a:r>
              <a:rPr lang="en-AU" dirty="0"/>
              <a:t>P</a:t>
            </a:r>
            <a:r>
              <a:rPr lang="en-AU" dirty="0" smtClean="0"/>
              <a:t>. </a:t>
            </a:r>
            <a:r>
              <a:rPr lang="en-AU" dirty="0" err="1" smtClean="0"/>
              <a:t>Schidler</a:t>
            </a:r>
            <a:r>
              <a:rPr lang="en-AU" dirty="0" smtClean="0"/>
              <a:t>, et al., New J </a:t>
            </a:r>
            <a:r>
              <a:rPr lang="en-AU" dirty="0" err="1" smtClean="0"/>
              <a:t>Phys</a:t>
            </a:r>
            <a:r>
              <a:rPr lang="en-AU" dirty="0" smtClean="0"/>
              <a:t> (2013)</a:t>
            </a:r>
            <a:endParaRPr lang="en-AU" dirty="0"/>
          </a:p>
        </p:txBody>
      </p:sp>
    </p:spTree>
    <p:extLst>
      <p:ext uri="{BB962C8B-B14F-4D97-AF65-F5344CB8AC3E}">
        <p14:creationId xmlns:p14="http://schemas.microsoft.com/office/powerpoint/2010/main" val="7331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900590" cy="1020762"/>
          </a:xfrm>
        </p:spPr>
        <p:txBody>
          <a:bodyPr/>
          <a:lstStyle/>
          <a:p>
            <a:r>
              <a:rPr lang="en-AU" dirty="0" smtClean="0"/>
              <a:t>Trapped ion qubits</a:t>
            </a:r>
            <a:endParaRPr lang="en-AU" dirty="0"/>
          </a:p>
        </p:txBody>
      </p:sp>
      <p:sp>
        <p:nvSpPr>
          <p:cNvPr id="8" name="TextBox 7"/>
          <p:cNvSpPr txBox="1"/>
          <p:nvPr/>
        </p:nvSpPr>
        <p:spPr>
          <a:xfrm flipH="1">
            <a:off x="1629916" y="6237312"/>
            <a:ext cx="4680520" cy="341632"/>
          </a:xfrm>
          <a:prstGeom prst="rect">
            <a:avLst/>
          </a:prstGeom>
          <a:noFill/>
        </p:spPr>
        <p:txBody>
          <a:bodyPr wrap="square" rtlCol="0">
            <a:spAutoFit/>
          </a:bodyPr>
          <a:lstStyle/>
          <a:p>
            <a:pPr>
              <a:lnSpc>
                <a:spcPct val="90000"/>
              </a:lnSpc>
            </a:pPr>
            <a:r>
              <a:rPr lang="en-AU" dirty="0"/>
              <a:t>P</a:t>
            </a:r>
            <a:r>
              <a:rPr lang="en-AU" dirty="0" smtClean="0"/>
              <a:t>. </a:t>
            </a:r>
            <a:r>
              <a:rPr lang="en-AU" dirty="0" err="1" smtClean="0"/>
              <a:t>Schidler</a:t>
            </a:r>
            <a:r>
              <a:rPr lang="en-AU" dirty="0" smtClean="0"/>
              <a:t>, et al., New J </a:t>
            </a:r>
            <a:r>
              <a:rPr lang="en-AU" dirty="0" err="1" smtClean="0"/>
              <a:t>Phys</a:t>
            </a:r>
            <a:r>
              <a:rPr lang="en-AU" dirty="0" smtClean="0"/>
              <a:t> (2013)</a:t>
            </a:r>
            <a:endParaRPr lang="en-AU"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844" y="2422673"/>
            <a:ext cx="10419127" cy="3022551"/>
          </a:xfrm>
          <a:prstGeom prst="rect">
            <a:avLst/>
          </a:prstGeom>
        </p:spPr>
      </p:pic>
    </p:spTree>
    <p:extLst>
      <p:ext uri="{BB962C8B-B14F-4D97-AF65-F5344CB8AC3E}">
        <p14:creationId xmlns:p14="http://schemas.microsoft.com/office/powerpoint/2010/main" val="215749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Superconducting </a:t>
            </a:r>
            <a:r>
              <a:rPr lang="en-US" dirty="0" smtClean="0"/>
              <a:t>qubits</a:t>
            </a:r>
            <a:endParaRPr lang="en-US" dirty="0"/>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143" y="1986861"/>
            <a:ext cx="3497029" cy="4511099"/>
          </a:xfrm>
          <a:prstGeom prst="rect">
            <a:avLst/>
          </a:prstGeom>
        </p:spPr>
      </p:pic>
      <mc:AlternateContent xmlns:mc="http://schemas.openxmlformats.org/markup-compatibility/2006" xmlns:a14="http://schemas.microsoft.com/office/drawing/2010/main">
        <mc:Choice Requires="a14">
          <p:sp>
            <p:nvSpPr>
              <p:cNvPr id="33" name="TextBox 32"/>
              <p:cNvSpPr txBox="1"/>
              <p:nvPr/>
            </p:nvSpPr>
            <p:spPr>
              <a:xfrm>
                <a:off x="2998068" y="5157192"/>
                <a:ext cx="3937540" cy="1092735"/>
              </a:xfrm>
              <a:prstGeom prst="rect">
                <a:avLst/>
              </a:prstGeom>
              <a:noFill/>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r>
                        <a:rPr lang="en-AU" sz="3600" b="0" i="1" smtClean="0">
                          <a:latin typeface="Cambria Math" panose="02040503050406030204" pitchFamily="18" charset="0"/>
                        </a:rPr>
                        <m:t>𝐻</m:t>
                      </m:r>
                      <m:r>
                        <a:rPr lang="en-AU" sz="3600" b="0" i="1" smtClean="0">
                          <a:latin typeface="Cambria Math" panose="02040503050406030204" pitchFamily="18" charset="0"/>
                        </a:rPr>
                        <m:t>=</m:t>
                      </m:r>
                      <m:f>
                        <m:fPr>
                          <m:ctrlPr>
                            <a:rPr lang="en-AU" sz="3600" b="0" i="1" smtClean="0">
                              <a:latin typeface="Cambria Math" panose="02040503050406030204" pitchFamily="18" charset="0"/>
                            </a:rPr>
                          </m:ctrlPr>
                        </m:fPr>
                        <m:num>
                          <m:sSup>
                            <m:sSupPr>
                              <m:ctrlPr>
                                <a:rPr lang="en-AU" sz="3600" b="0" i="1" smtClean="0">
                                  <a:latin typeface="Cambria Math" panose="02040503050406030204" pitchFamily="18" charset="0"/>
                                </a:rPr>
                              </m:ctrlPr>
                            </m:sSupPr>
                            <m:e>
                              <m:acc>
                                <m:accPr>
                                  <m:chr m:val="̂"/>
                                  <m:ctrlPr>
                                    <a:rPr lang="en-AU" sz="3600" b="0" i="1" smtClean="0">
                                      <a:latin typeface="Cambria Math" panose="02040503050406030204" pitchFamily="18" charset="0"/>
                                    </a:rPr>
                                  </m:ctrlPr>
                                </m:accPr>
                                <m:e>
                                  <m:r>
                                    <a:rPr lang="en-AU" sz="3600" b="0" i="1" smtClean="0">
                                      <a:latin typeface="Cambria Math" panose="02040503050406030204" pitchFamily="18" charset="0"/>
                                    </a:rPr>
                                    <m:t>𝑝</m:t>
                                  </m:r>
                                </m:e>
                              </m:acc>
                            </m:e>
                            <m:sup>
                              <m:r>
                                <a:rPr lang="en-AU" sz="3600" b="0" i="1" smtClean="0">
                                  <a:latin typeface="Cambria Math" panose="02040503050406030204" pitchFamily="18" charset="0"/>
                                </a:rPr>
                                <m:t>2</m:t>
                              </m:r>
                            </m:sup>
                          </m:sSup>
                        </m:num>
                        <m:den>
                          <m:r>
                            <a:rPr lang="en-AU" sz="3600" b="0" i="1" smtClean="0">
                              <a:latin typeface="Cambria Math" panose="02040503050406030204" pitchFamily="18" charset="0"/>
                            </a:rPr>
                            <m:t>2</m:t>
                          </m:r>
                          <m:r>
                            <a:rPr lang="en-AU" sz="3600" b="0" i="1" smtClean="0">
                              <a:latin typeface="Cambria Math" panose="02040503050406030204" pitchFamily="18" charset="0"/>
                            </a:rPr>
                            <m:t>𝑚</m:t>
                          </m:r>
                        </m:den>
                      </m:f>
                      <m:r>
                        <a:rPr lang="en-AU" sz="3600" b="0" i="1" smtClean="0">
                          <a:latin typeface="Cambria Math" panose="02040503050406030204" pitchFamily="18" charset="0"/>
                        </a:rPr>
                        <m:t>+</m:t>
                      </m:r>
                      <m:f>
                        <m:fPr>
                          <m:ctrlPr>
                            <a:rPr lang="en-AU" sz="3600" b="0" i="1" smtClean="0">
                              <a:latin typeface="Cambria Math" panose="02040503050406030204" pitchFamily="18" charset="0"/>
                            </a:rPr>
                          </m:ctrlPr>
                        </m:fPr>
                        <m:num>
                          <m:r>
                            <a:rPr lang="en-AU" sz="3600" b="0" i="1" smtClean="0">
                              <a:latin typeface="Cambria Math" panose="02040503050406030204" pitchFamily="18" charset="0"/>
                            </a:rPr>
                            <m:t>𝑚</m:t>
                          </m:r>
                          <m:sSup>
                            <m:sSupPr>
                              <m:ctrlPr>
                                <a:rPr lang="en-AU" sz="3600" b="0" i="1" smtClean="0">
                                  <a:latin typeface="Cambria Math" panose="02040503050406030204" pitchFamily="18" charset="0"/>
                                </a:rPr>
                              </m:ctrlPr>
                            </m:sSupPr>
                            <m:e>
                              <m:r>
                                <a:rPr lang="en-AU" sz="3600" b="0" i="1" smtClean="0">
                                  <a:latin typeface="Cambria Math" panose="02040503050406030204" pitchFamily="18" charset="0"/>
                                </a:rPr>
                                <m:t>𝜔</m:t>
                              </m:r>
                            </m:e>
                            <m:sup>
                              <m:r>
                                <a:rPr lang="en-AU" sz="3600" b="0" i="1" smtClean="0">
                                  <a:latin typeface="Cambria Math" panose="02040503050406030204" pitchFamily="18" charset="0"/>
                                </a:rPr>
                                <m:t>2</m:t>
                              </m:r>
                            </m:sup>
                          </m:sSup>
                          <m:sSup>
                            <m:sSupPr>
                              <m:ctrlPr>
                                <a:rPr lang="en-AU" sz="3600" b="0" i="1" smtClean="0">
                                  <a:latin typeface="Cambria Math" panose="02040503050406030204" pitchFamily="18" charset="0"/>
                                </a:rPr>
                              </m:ctrlPr>
                            </m:sSupPr>
                            <m:e>
                              <m:acc>
                                <m:accPr>
                                  <m:chr m:val="̂"/>
                                  <m:ctrlPr>
                                    <a:rPr lang="en-AU" sz="3600" b="0" i="1" smtClean="0">
                                      <a:latin typeface="Cambria Math" panose="02040503050406030204" pitchFamily="18" charset="0"/>
                                    </a:rPr>
                                  </m:ctrlPr>
                                </m:accPr>
                                <m:e>
                                  <m:r>
                                    <a:rPr lang="en-AU" sz="3600" b="0" i="1" smtClean="0">
                                      <a:latin typeface="Cambria Math" panose="02040503050406030204" pitchFamily="18" charset="0"/>
                                    </a:rPr>
                                    <m:t>𝑥</m:t>
                                  </m:r>
                                </m:e>
                              </m:acc>
                            </m:e>
                            <m:sup>
                              <m:r>
                                <a:rPr lang="en-AU" sz="3600" b="0" i="1" smtClean="0">
                                  <a:latin typeface="Cambria Math" panose="02040503050406030204" pitchFamily="18" charset="0"/>
                                </a:rPr>
                                <m:t>2</m:t>
                              </m:r>
                            </m:sup>
                          </m:sSup>
                        </m:num>
                        <m:den>
                          <m:r>
                            <a:rPr lang="en-AU" sz="3600" b="0" i="1" smtClean="0">
                              <a:latin typeface="Cambria Math" panose="02040503050406030204" pitchFamily="18" charset="0"/>
                            </a:rPr>
                            <m:t>2</m:t>
                          </m:r>
                        </m:den>
                      </m:f>
                    </m:oMath>
                  </m:oMathPara>
                </a14:m>
                <a:endParaRPr lang="en-AU" sz="3600" dirty="0"/>
              </a:p>
            </p:txBody>
          </p:sp>
        </mc:Choice>
        <mc:Fallback xmlns="">
          <p:sp>
            <p:nvSpPr>
              <p:cNvPr id="33" name="TextBox 32"/>
              <p:cNvSpPr txBox="1">
                <a:spLocks noRot="1" noChangeAspect="1" noMove="1" noResize="1" noEditPoints="1" noAdjustHandles="1" noChangeArrowheads="1" noChangeShapeType="1" noTextEdit="1"/>
              </p:cNvSpPr>
              <p:nvPr/>
            </p:nvSpPr>
            <p:spPr>
              <a:xfrm>
                <a:off x="2998068" y="5157192"/>
                <a:ext cx="3937540" cy="1092735"/>
              </a:xfrm>
              <a:prstGeom prst="rect">
                <a:avLst/>
              </a:prstGeom>
              <a:blipFill>
                <a:blip r:embed="rId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7845504" y="5157192"/>
                <a:ext cx="3937540" cy="1106713"/>
              </a:xfrm>
              <a:prstGeom prst="rect">
                <a:avLst/>
              </a:prstGeom>
              <a:noFill/>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r>
                        <a:rPr lang="en-AU" sz="3600" b="0" i="1" smtClean="0">
                          <a:latin typeface="Cambria Math" panose="02040503050406030204" pitchFamily="18" charset="0"/>
                        </a:rPr>
                        <m:t>𝐻</m:t>
                      </m:r>
                      <m:r>
                        <a:rPr lang="en-AU" sz="3600" b="0" i="1" smtClean="0">
                          <a:latin typeface="Cambria Math" panose="02040503050406030204" pitchFamily="18" charset="0"/>
                        </a:rPr>
                        <m:t>=</m:t>
                      </m:r>
                      <m:f>
                        <m:fPr>
                          <m:ctrlPr>
                            <a:rPr lang="en-AU" sz="3600" b="0" i="1" smtClean="0">
                              <a:latin typeface="Cambria Math" panose="02040503050406030204" pitchFamily="18" charset="0"/>
                            </a:rPr>
                          </m:ctrlPr>
                        </m:fPr>
                        <m:num>
                          <m:r>
                            <a:rPr lang="en-AU" sz="3600" b="0" i="1" smtClean="0">
                              <a:latin typeface="Cambria Math" panose="02040503050406030204" pitchFamily="18" charset="0"/>
                            </a:rPr>
                            <m:t>𝐶</m:t>
                          </m:r>
                          <m:sSup>
                            <m:sSupPr>
                              <m:ctrlPr>
                                <a:rPr lang="en-AU" sz="3600" b="0" i="1" smtClean="0">
                                  <a:latin typeface="Cambria Math" panose="02040503050406030204" pitchFamily="18" charset="0"/>
                                </a:rPr>
                              </m:ctrlPr>
                            </m:sSupPr>
                            <m:e>
                              <m:acc>
                                <m:accPr>
                                  <m:chr m:val="̇"/>
                                  <m:ctrlPr>
                                    <a:rPr lang="en-AU" sz="3600" b="0" i="1" smtClean="0">
                                      <a:latin typeface="Cambria Math" panose="02040503050406030204" pitchFamily="18" charset="0"/>
                                    </a:rPr>
                                  </m:ctrlPr>
                                </m:accPr>
                                <m:e>
                                  <m:r>
                                    <m:rPr>
                                      <m:sty m:val="p"/>
                                    </m:rPr>
                                    <a:rPr lang="en-AU" sz="3600" b="0" i="0" smtClean="0">
                                      <a:latin typeface="Cambria Math" panose="02040503050406030204" pitchFamily="18" charset="0"/>
                                    </a:rPr>
                                    <m:t>Φ</m:t>
                                  </m:r>
                                </m:e>
                              </m:acc>
                            </m:e>
                            <m:sup>
                              <m:r>
                                <a:rPr lang="en-AU" sz="3600" b="0" i="1" smtClean="0">
                                  <a:latin typeface="Cambria Math" panose="02040503050406030204" pitchFamily="18" charset="0"/>
                                </a:rPr>
                                <m:t>2</m:t>
                              </m:r>
                            </m:sup>
                          </m:sSup>
                        </m:num>
                        <m:den>
                          <m:r>
                            <a:rPr lang="en-AU" sz="3600" b="0" i="1" smtClean="0">
                              <a:latin typeface="Cambria Math" panose="02040503050406030204" pitchFamily="18" charset="0"/>
                            </a:rPr>
                            <m:t>2</m:t>
                          </m:r>
                        </m:den>
                      </m:f>
                      <m:r>
                        <a:rPr lang="en-AU" sz="3600" b="0" i="1" smtClean="0">
                          <a:latin typeface="Cambria Math" panose="02040503050406030204" pitchFamily="18" charset="0"/>
                        </a:rPr>
                        <m:t>+</m:t>
                      </m:r>
                      <m:f>
                        <m:fPr>
                          <m:ctrlPr>
                            <a:rPr lang="en-AU" sz="3600" b="0" i="1" smtClean="0">
                              <a:latin typeface="Cambria Math" panose="02040503050406030204" pitchFamily="18" charset="0"/>
                            </a:rPr>
                          </m:ctrlPr>
                        </m:fPr>
                        <m:num>
                          <m:sSup>
                            <m:sSupPr>
                              <m:ctrlPr>
                                <a:rPr lang="en-AU" sz="3600" b="0" i="1" smtClean="0">
                                  <a:latin typeface="Cambria Math" panose="02040503050406030204" pitchFamily="18" charset="0"/>
                                </a:rPr>
                              </m:ctrlPr>
                            </m:sSupPr>
                            <m:e>
                              <m:r>
                                <m:rPr>
                                  <m:sty m:val="p"/>
                                </m:rPr>
                                <a:rPr lang="en-AU" sz="3600" b="0" i="0" smtClean="0">
                                  <a:latin typeface="Cambria Math" panose="02040503050406030204" pitchFamily="18" charset="0"/>
                                </a:rPr>
                                <m:t>Φ</m:t>
                              </m:r>
                            </m:e>
                            <m:sup>
                              <m:r>
                                <a:rPr lang="en-AU" sz="3600" b="0" i="1" smtClean="0">
                                  <a:latin typeface="Cambria Math" panose="02040503050406030204" pitchFamily="18" charset="0"/>
                                </a:rPr>
                                <m:t>2</m:t>
                              </m:r>
                            </m:sup>
                          </m:sSup>
                        </m:num>
                        <m:den>
                          <m:r>
                            <a:rPr lang="en-AU" sz="3600" b="0" i="1" smtClean="0">
                              <a:latin typeface="Cambria Math" panose="02040503050406030204" pitchFamily="18" charset="0"/>
                            </a:rPr>
                            <m:t>2</m:t>
                          </m:r>
                          <m:r>
                            <a:rPr lang="en-AU" sz="3600" b="0" i="1" smtClean="0">
                              <a:latin typeface="Cambria Math" panose="02040503050406030204" pitchFamily="18" charset="0"/>
                            </a:rPr>
                            <m:t>𝐿</m:t>
                          </m:r>
                        </m:den>
                      </m:f>
                    </m:oMath>
                  </m:oMathPara>
                </a14:m>
                <a:endParaRPr lang="en-AU" sz="3600" dirty="0"/>
              </a:p>
            </p:txBody>
          </p:sp>
        </mc:Choice>
        <mc:Fallback xmlns="">
          <p:sp>
            <p:nvSpPr>
              <p:cNvPr id="36" name="TextBox 35"/>
              <p:cNvSpPr txBox="1">
                <a:spLocks noRot="1" noChangeAspect="1" noMove="1" noResize="1" noEditPoints="1" noAdjustHandles="1" noChangeArrowheads="1" noChangeShapeType="1" noTextEdit="1"/>
              </p:cNvSpPr>
              <p:nvPr/>
            </p:nvSpPr>
            <p:spPr>
              <a:xfrm>
                <a:off x="7845504" y="5157192"/>
                <a:ext cx="3937540" cy="1106713"/>
              </a:xfrm>
              <a:prstGeom prst="rect">
                <a:avLst/>
              </a:prstGeom>
              <a:blipFill>
                <a:blip r:embed="rId5"/>
                <a:stretch>
                  <a:fillRect/>
                </a:stretch>
              </a:blipFill>
            </p:spPr>
            <p:txBody>
              <a:bodyPr/>
              <a:lstStyle/>
              <a:p>
                <a:r>
                  <a:rPr lang="en-AU">
                    <a:noFill/>
                  </a:rPr>
                  <a:t> </a:t>
                </a:r>
              </a:p>
            </p:txBody>
          </p:sp>
        </mc:Fallback>
      </mc:AlternateContent>
      <p:grpSp>
        <p:nvGrpSpPr>
          <p:cNvPr id="39" name="Group 38"/>
          <p:cNvGrpSpPr/>
          <p:nvPr/>
        </p:nvGrpSpPr>
        <p:grpSpPr>
          <a:xfrm>
            <a:off x="7768432" y="2009941"/>
            <a:ext cx="4176133" cy="2139140"/>
            <a:chOff x="7768432" y="2009941"/>
            <a:chExt cx="4176133" cy="2139140"/>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0688" y="2009941"/>
              <a:ext cx="2768300" cy="2139140"/>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7768432" y="2708920"/>
                  <a:ext cx="702244" cy="757130"/>
                </a:xfrm>
                <a:prstGeom prst="rect">
                  <a:avLst/>
                </a:prstGeom>
                <a:noFill/>
              </p:spPr>
              <p:txBody>
                <a:bodyPr wrap="none" rtlCol="0">
                  <a:spAutoFit/>
                </a:bodyPr>
                <a:lstStyle/>
                <a:p>
                  <a:pPr>
                    <a:lnSpc>
                      <a:spcPct val="90000"/>
                    </a:lnSpc>
                  </a:pPr>
                  <a14:m>
                    <m:oMathPara xmlns:m="http://schemas.openxmlformats.org/officeDocument/2006/math">
                      <m:oMathParaPr>
                        <m:jc m:val="centerGroup"/>
                      </m:oMathParaPr>
                      <m:oMath xmlns:m="http://schemas.openxmlformats.org/officeDocument/2006/math">
                        <m:r>
                          <a:rPr lang="en-AU" sz="4800" b="0" i="1" smtClean="0">
                            <a:latin typeface="Cambria Math" panose="02040503050406030204" pitchFamily="18" charset="0"/>
                          </a:rPr>
                          <m:t>𝐶</m:t>
                        </m:r>
                      </m:oMath>
                    </m:oMathPara>
                  </a14:m>
                  <a:endParaRPr lang="en-AU" sz="4800" dirty="0"/>
                </a:p>
              </p:txBody>
            </p:sp>
          </mc:Choice>
          <mc:Fallback xmlns="">
            <p:sp>
              <p:nvSpPr>
                <p:cNvPr id="37" name="TextBox 36"/>
                <p:cNvSpPr txBox="1">
                  <a:spLocks noRot="1" noChangeAspect="1" noMove="1" noResize="1" noEditPoints="1" noAdjustHandles="1" noChangeArrowheads="1" noChangeShapeType="1" noTextEdit="1"/>
                </p:cNvSpPr>
                <p:nvPr/>
              </p:nvSpPr>
              <p:spPr>
                <a:xfrm>
                  <a:off x="7768432" y="2708920"/>
                  <a:ext cx="702244" cy="757130"/>
                </a:xfrm>
                <a:prstGeom prst="rect">
                  <a:avLst/>
                </a:prstGeom>
                <a:blipFill>
                  <a:blip r:embed="rId7"/>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11296824" y="2708920"/>
                  <a:ext cx="647741" cy="757130"/>
                </a:xfrm>
                <a:prstGeom prst="rect">
                  <a:avLst/>
                </a:prstGeom>
                <a:noFill/>
              </p:spPr>
              <p:txBody>
                <a:bodyPr wrap="none" rtlCol="0">
                  <a:spAutoFit/>
                </a:bodyPr>
                <a:lstStyle/>
                <a:p>
                  <a:pPr>
                    <a:lnSpc>
                      <a:spcPct val="90000"/>
                    </a:lnSpc>
                  </a:pPr>
                  <a14:m>
                    <m:oMathPara xmlns:m="http://schemas.openxmlformats.org/officeDocument/2006/math">
                      <m:oMathParaPr>
                        <m:jc m:val="centerGroup"/>
                      </m:oMathParaPr>
                      <m:oMath xmlns:m="http://schemas.openxmlformats.org/officeDocument/2006/math">
                        <m:r>
                          <a:rPr lang="en-AU" sz="4800" b="0" i="1" smtClean="0">
                            <a:latin typeface="Cambria Math" panose="02040503050406030204" pitchFamily="18" charset="0"/>
                          </a:rPr>
                          <m:t>𝐿</m:t>
                        </m:r>
                      </m:oMath>
                    </m:oMathPara>
                  </a14:m>
                  <a:endParaRPr lang="en-AU" sz="4800" dirty="0"/>
                </a:p>
              </p:txBody>
            </p:sp>
          </mc:Choice>
          <mc:Fallback xmlns="">
            <p:sp>
              <p:nvSpPr>
                <p:cNvPr id="38" name="TextBox 37"/>
                <p:cNvSpPr txBox="1">
                  <a:spLocks noRot="1" noChangeAspect="1" noMove="1" noResize="1" noEditPoints="1" noAdjustHandles="1" noChangeArrowheads="1" noChangeShapeType="1" noTextEdit="1"/>
                </p:cNvSpPr>
                <p:nvPr/>
              </p:nvSpPr>
              <p:spPr>
                <a:xfrm>
                  <a:off x="11296824" y="2708920"/>
                  <a:ext cx="647741" cy="757130"/>
                </a:xfrm>
                <a:prstGeom prst="rect">
                  <a:avLst/>
                </a:prstGeom>
                <a:blipFill>
                  <a:blip r:embed="rId8"/>
                  <a:stretch>
                    <a:fillRect/>
                  </a:stretch>
                </a:blipFill>
              </p:spPr>
              <p:txBody>
                <a:bodyPr/>
                <a:lstStyle/>
                <a:p>
                  <a:r>
                    <a:rPr lang="en-AU">
                      <a:noFill/>
                    </a:rPr>
                    <a:t> </a:t>
                  </a:r>
                </a:p>
              </p:txBody>
            </p:sp>
          </mc:Fallback>
        </mc:AlternateContent>
      </p:grpSp>
    </p:spTree>
    <p:extLst>
      <p:ext uri="{BB962C8B-B14F-4D97-AF65-F5344CB8AC3E}">
        <p14:creationId xmlns:p14="http://schemas.microsoft.com/office/powerpoint/2010/main" val="8674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par>
                          <p:cTn id="13" fill="hold">
                            <p:stCondLst>
                              <p:cond delay="500"/>
                            </p:stCondLst>
                            <p:childTnLst>
                              <p:par>
                                <p:cTn id="14" presetID="10" presetClass="entr" presetSubtype="0" fill="hold" grpId="0" nodeType="afterEffect">
                                  <p:stCondLst>
                                    <p:cond delay="100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Superconducting </a:t>
            </a:r>
            <a:r>
              <a:rPr lang="en-US" dirty="0" smtClean="0"/>
              <a:t>qubits</a:t>
            </a:r>
            <a:endParaRPr lang="en-US" dirty="0"/>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20" y="3789040"/>
            <a:ext cx="2050110" cy="1584176"/>
          </a:xfrm>
          <a:prstGeom prst="rect">
            <a:avLst/>
          </a:prstGeom>
        </p:spPr>
      </p:pic>
      <p:sp>
        <p:nvSpPr>
          <p:cNvPr id="10" name="Rectangle 9"/>
          <p:cNvSpPr/>
          <p:nvPr/>
        </p:nvSpPr>
        <p:spPr>
          <a:xfrm>
            <a:off x="2027498" y="4128060"/>
            <a:ext cx="1008112" cy="936104"/>
          </a:xfrm>
          <a:prstGeom prst="rect">
            <a:avLst/>
          </a:prstGeom>
          <a:noFill/>
          <a:ln w="38100">
            <a:solidFill>
              <a:schemeClr val="accent1"/>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3881212" y="1916832"/>
            <a:ext cx="4445448" cy="646331"/>
          </a:xfrm>
          <a:prstGeom prst="rect">
            <a:avLst/>
          </a:prstGeom>
          <a:noFill/>
        </p:spPr>
        <p:txBody>
          <a:bodyPr wrap="none" rtlCol="0">
            <a:spAutoFit/>
          </a:bodyPr>
          <a:lstStyle/>
          <a:p>
            <a:pPr>
              <a:lnSpc>
                <a:spcPct val="90000"/>
              </a:lnSpc>
            </a:pPr>
            <a:r>
              <a:rPr lang="en-AU" sz="4000" dirty="0" smtClean="0"/>
              <a:t>Josephson junctions</a:t>
            </a:r>
            <a:endParaRPr lang="en-AU" sz="4000" dirty="0"/>
          </a:p>
        </p:txBody>
      </p:sp>
      <p:grpSp>
        <p:nvGrpSpPr>
          <p:cNvPr id="9" name="Group 8"/>
          <p:cNvGrpSpPr/>
          <p:nvPr/>
        </p:nvGrpSpPr>
        <p:grpSpPr>
          <a:xfrm>
            <a:off x="3026398" y="3140968"/>
            <a:ext cx="6524398" cy="2737603"/>
            <a:chOff x="3026398" y="3140968"/>
            <a:chExt cx="6524398" cy="2737603"/>
          </a:xfrm>
        </p:grpSpPr>
        <p:pic>
          <p:nvPicPr>
            <p:cNvPr id="14" name="Picture 2" descr="D:\nlangford\My Documents\Projects\General Delft\PapersGit\Paper_16_RabiSims\Figures\fig_DeviceSEM.png"/>
            <p:cNvPicPr>
              <a:picLocks noChangeAspect="1" noChangeArrowheads="1"/>
            </p:cNvPicPr>
            <p:nvPr/>
          </p:nvPicPr>
          <p:blipFill rotWithShape="1">
            <a:blip r:embed="rId4">
              <a:extLst>
                <a:ext uri="{28A0092B-C50C-407E-A947-70E740481C1C}">
                  <a14:useLocalDpi xmlns:a14="http://schemas.microsoft.com/office/drawing/2010/main" val="0"/>
                </a:ext>
              </a:extLst>
            </a:blip>
            <a:srcRect l="50214" t="69439"/>
            <a:stretch/>
          </p:blipFill>
          <p:spPr bwMode="auto">
            <a:xfrm>
              <a:off x="5302324" y="3140968"/>
              <a:ext cx="4248472" cy="273760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3035610" y="3140968"/>
              <a:ext cx="2266714" cy="987092"/>
            </a:xfrm>
            <a:prstGeom prst="line">
              <a:avLst/>
            </a:prstGeom>
            <a:ln w="38100">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26398" y="5064164"/>
              <a:ext cx="2275926" cy="814407"/>
            </a:xfrm>
            <a:prstGeom prst="line">
              <a:avLst/>
            </a:prstGeom>
            <a:ln w="38100">
              <a:prstDash val="sysDot"/>
              <a:miter lim="800000"/>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030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09836" y="274638"/>
            <a:ext cx="10513168" cy="1020762"/>
          </a:xfrm>
        </p:spPr>
        <p:txBody>
          <a:bodyPr/>
          <a:lstStyle/>
          <a:p>
            <a:r>
              <a:rPr lang="en-US" dirty="0" smtClean="0"/>
              <a:t>From </a:t>
            </a:r>
            <a:r>
              <a:rPr lang="en-US" dirty="0" smtClean="0"/>
              <a:t>bits to qubits</a:t>
            </a:r>
            <a:endParaRPr lang="en-US" dirty="0"/>
          </a:p>
        </p:txBody>
      </p:sp>
      <p:grpSp>
        <p:nvGrpSpPr>
          <p:cNvPr id="11" name="Group 10"/>
          <p:cNvGrpSpPr/>
          <p:nvPr/>
        </p:nvGrpSpPr>
        <p:grpSpPr>
          <a:xfrm>
            <a:off x="2358344" y="2137141"/>
            <a:ext cx="5956908" cy="3617822"/>
            <a:chOff x="539552" y="3132257"/>
            <a:chExt cx="5956908" cy="3617822"/>
          </a:xfrm>
        </p:grpSpPr>
        <p:sp>
          <p:nvSpPr>
            <p:cNvPr id="12" name="TextBox 11"/>
            <p:cNvSpPr txBox="1"/>
            <p:nvPr/>
          </p:nvSpPr>
          <p:spPr>
            <a:xfrm>
              <a:off x="6084168" y="3132257"/>
              <a:ext cx="412292" cy="584775"/>
            </a:xfrm>
            <a:prstGeom prst="rect">
              <a:avLst/>
            </a:prstGeom>
            <a:noFill/>
          </p:spPr>
          <p:txBody>
            <a:bodyPr wrap="none" rtlCol="0">
              <a:spAutoFit/>
            </a:bodyPr>
            <a:lstStyle/>
            <a:p>
              <a:r>
                <a:rPr lang="en-AU" sz="3200" dirty="0" smtClean="0"/>
                <a:t>1</a:t>
              </a:r>
              <a:endParaRPr lang="en-AU" sz="3200" dirty="0"/>
            </a:p>
          </p:txBody>
        </p:sp>
        <p:sp>
          <p:nvSpPr>
            <p:cNvPr id="14" name="TextBox 13"/>
            <p:cNvSpPr txBox="1"/>
            <p:nvPr/>
          </p:nvSpPr>
          <p:spPr>
            <a:xfrm>
              <a:off x="6084168" y="6165304"/>
              <a:ext cx="412292" cy="584775"/>
            </a:xfrm>
            <a:prstGeom prst="rect">
              <a:avLst/>
            </a:prstGeom>
            <a:noFill/>
          </p:spPr>
          <p:txBody>
            <a:bodyPr wrap="none" rtlCol="0">
              <a:spAutoFit/>
            </a:bodyPr>
            <a:lstStyle/>
            <a:p>
              <a:r>
                <a:rPr lang="en-AU" sz="3200" dirty="0" smtClean="0"/>
                <a:t>0</a:t>
              </a:r>
              <a:endParaRPr lang="en-AU" sz="3200" dirty="0"/>
            </a:p>
          </p:txBody>
        </p:sp>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825478"/>
              <a:ext cx="2258191" cy="1676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Connector 15"/>
            <p:cNvCxnSpPr>
              <a:endCxn id="12" idx="1"/>
            </p:cNvCxnSpPr>
            <p:nvPr/>
          </p:nvCxnSpPr>
          <p:spPr>
            <a:xfrm flipV="1">
              <a:off x="2067760" y="3424645"/>
              <a:ext cx="4016408" cy="15709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4" idx="1"/>
            </p:cNvCxnSpPr>
            <p:nvPr/>
          </p:nvCxnSpPr>
          <p:spPr>
            <a:xfrm>
              <a:off x="2067760" y="5445224"/>
              <a:ext cx="4016408" cy="1012468"/>
            </a:xfrm>
            <a:prstGeom prst="line">
              <a:avLst/>
            </a:prstGeom>
          </p:spPr>
          <p:style>
            <a:lnRef idx="1">
              <a:schemeClr val="accent1"/>
            </a:lnRef>
            <a:fillRef idx="0">
              <a:schemeClr val="accent1"/>
            </a:fillRef>
            <a:effectRef idx="0">
              <a:schemeClr val="accent1"/>
            </a:effectRef>
            <a:fontRef idx="minor">
              <a:schemeClr val="tx1"/>
            </a:fontRef>
          </p:style>
        </p:cxnSp>
      </p:grpSp>
      <p:sp>
        <p:nvSpPr>
          <p:cNvPr id="18" name="Content Placeholder 2"/>
          <p:cNvSpPr txBox="1">
            <a:spLocks/>
          </p:cNvSpPr>
          <p:nvPr/>
        </p:nvSpPr>
        <p:spPr>
          <a:xfrm>
            <a:off x="2214328" y="2554776"/>
            <a:ext cx="4186808" cy="599188"/>
          </a:xfrm>
          <a:prstGeom prst="rect">
            <a:avLst/>
          </a:prstGeom>
        </p:spPr>
        <p:txBody>
          <a:bodyPr vert="horz">
            <a:normAutofit/>
          </a:bodyPr>
          <a:lstStyle>
            <a:defPPr>
              <a:defRPr lang="nl-NL"/>
            </a:defPPr>
            <a:lvl1pPr marL="36576" indent="0">
              <a:spcBef>
                <a:spcPct val="20000"/>
              </a:spcBef>
              <a:buClr>
                <a:schemeClr val="accent1"/>
              </a:buClr>
              <a:buSzPct val="80000"/>
              <a:buFont typeface="Wingdings 2"/>
              <a:buNone/>
              <a:defRPr kumimoji="0" sz="3000"/>
            </a:lvl1pPr>
            <a:lvl2pPr marL="722376" indent="-274320">
              <a:spcBef>
                <a:spcPct val="20000"/>
              </a:spcBef>
              <a:buClr>
                <a:schemeClr val="accent1"/>
              </a:buClr>
              <a:buSzPct val="90000"/>
              <a:buFont typeface="Wingdings 2"/>
              <a:buChar char=""/>
              <a:defRPr kumimoji="0" sz="2600"/>
            </a:lvl2pPr>
            <a:lvl3pPr marL="1005840" indent="-256032">
              <a:spcBef>
                <a:spcPct val="20000"/>
              </a:spcBef>
              <a:buClr>
                <a:schemeClr val="accent2"/>
              </a:buClr>
              <a:buSzPct val="85000"/>
              <a:buFont typeface="Arial"/>
              <a:buChar char="○"/>
              <a:defRPr kumimoji="0" sz="2400"/>
            </a:lvl3pPr>
            <a:lvl4pPr marL="1280160" indent="-237744">
              <a:spcBef>
                <a:spcPct val="20000"/>
              </a:spcBef>
              <a:buClr>
                <a:schemeClr val="accent3"/>
              </a:buClr>
              <a:buSzPct val="90000"/>
              <a:buFont typeface="Wingdings 2"/>
              <a:buChar char=""/>
              <a:defRPr kumimoji="0" sz="2000"/>
            </a:lvl4pPr>
            <a:lvl5pPr marL="1490472" indent="-182880">
              <a:spcBef>
                <a:spcPct val="20000"/>
              </a:spcBef>
              <a:buClr>
                <a:schemeClr val="accent4"/>
              </a:buClr>
              <a:buSzPct val="100000"/>
              <a:buFont typeface="Arial"/>
              <a:buChar char="-"/>
              <a:defRPr kumimoji="0" sz="2000"/>
            </a:lvl5pPr>
            <a:lvl6pPr marL="1700784" indent="-182880">
              <a:spcBef>
                <a:spcPct val="20000"/>
              </a:spcBef>
              <a:buClr>
                <a:schemeClr val="accent5"/>
              </a:buClr>
              <a:buFont typeface="Arial"/>
              <a:buChar char="-"/>
              <a:defRPr kumimoji="0" sz="2000" baseline="0"/>
            </a:lvl6pPr>
            <a:lvl7pPr marL="1920240" indent="-182880">
              <a:spcBef>
                <a:spcPct val="20000"/>
              </a:spcBef>
              <a:buClr>
                <a:schemeClr val="accent6"/>
              </a:buClr>
              <a:buSzPct val="100000"/>
              <a:buFont typeface="Arial"/>
              <a:buChar char="•"/>
              <a:defRPr kumimoji="0" baseline="0"/>
            </a:lvl7pPr>
            <a:lvl8pPr marL="2139696" indent="-182880">
              <a:spcBef>
                <a:spcPct val="20000"/>
              </a:spcBef>
              <a:buClr>
                <a:schemeClr val="accent6"/>
              </a:buClr>
              <a:buFont typeface="Arial"/>
              <a:buChar char="▪"/>
              <a:defRPr kumimoji="0" sz="1600"/>
            </a:lvl8pPr>
            <a:lvl9pPr marL="2331720" indent="-182880">
              <a:spcBef>
                <a:spcPct val="20000"/>
              </a:spcBef>
              <a:buClr>
                <a:schemeClr val="accent6"/>
              </a:buClr>
              <a:buFont typeface="Arial"/>
              <a:buChar char="•"/>
              <a:defRPr kumimoji="0" sz="1600"/>
            </a:lvl9pPr>
          </a:lstStyle>
          <a:p>
            <a:r>
              <a:rPr lang="en-AU" sz="2400" dirty="0"/>
              <a:t>Classic bits: 1 or 0</a:t>
            </a:r>
          </a:p>
        </p:txBody>
      </p:sp>
      <p:sp>
        <p:nvSpPr>
          <p:cNvPr id="10" name="TextBox 9"/>
          <p:cNvSpPr txBox="1"/>
          <p:nvPr/>
        </p:nvSpPr>
        <p:spPr>
          <a:xfrm rot="20601746">
            <a:off x="6571285" y="3301781"/>
            <a:ext cx="4203395" cy="424732"/>
          </a:xfrm>
          <a:prstGeom prst="rect">
            <a:avLst/>
          </a:prstGeom>
          <a:noFill/>
        </p:spPr>
        <p:txBody>
          <a:bodyPr wrap="none" rtlCol="0">
            <a:spAutoFit/>
          </a:bodyPr>
          <a:lstStyle/>
          <a:p>
            <a:pPr algn="ctr">
              <a:lnSpc>
                <a:spcPct val="90000"/>
              </a:lnSpc>
            </a:pPr>
            <a:r>
              <a:rPr lang="en-AU" sz="2400" dirty="0" smtClean="0">
                <a:solidFill>
                  <a:schemeClr val="accent1"/>
                </a:solidFill>
              </a:rPr>
              <a:t>What is the quantum analogue?</a:t>
            </a:r>
            <a:endParaRPr lang="en-AU" sz="2400" dirty="0">
              <a:solidFill>
                <a:schemeClr val="accent1"/>
              </a:solidFill>
            </a:endParaRPr>
          </a:p>
        </p:txBody>
      </p:sp>
    </p:spTree>
    <p:extLst>
      <p:ext uri="{BB962C8B-B14F-4D97-AF65-F5344CB8AC3E}">
        <p14:creationId xmlns:p14="http://schemas.microsoft.com/office/powerpoint/2010/main" val="250775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4" presetClass="exit" presetSubtype="10" fill="hold" grpId="0" nodeType="clickEffect">
                                  <p:stCondLst>
                                    <p:cond delay="0"/>
                                  </p:stCondLst>
                                  <p:childTnLst>
                                    <p:animEffect transition="out" filter="randombar(horizontal)">
                                      <p:cBhvr>
                                        <p:cTn id="12" dur="500"/>
                                        <p:tgtEl>
                                          <p:spTgt spid="18">
                                            <p:txEl>
                                              <p:pRg st="0" end="0"/>
                                            </p:txEl>
                                          </p:spTgt>
                                        </p:tgtEl>
                                      </p:cBhvr>
                                    </p:animEffect>
                                    <p:set>
                                      <p:cBhvr>
                                        <p:cTn id="13" dur="1" fill="hold">
                                          <p:stCondLst>
                                            <p:cond delay="499"/>
                                          </p:stCondLst>
                                        </p:cTn>
                                        <p:tgtEl>
                                          <p:spTgt spid="18">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8" grpId="1" build="allAtOnce"/>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Superconducting </a:t>
            </a:r>
            <a:r>
              <a:rPr lang="en-US" dirty="0" smtClean="0"/>
              <a:t>qubits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64" y="1916832"/>
            <a:ext cx="1257300" cy="971550"/>
          </a:xfrm>
          <a:prstGeom prst="rect">
            <a:avLst/>
          </a:prstGeom>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143" y="3284984"/>
            <a:ext cx="2490717" cy="3212976"/>
          </a:xfrm>
          <a:prstGeom prst="rect">
            <a:avLst/>
          </a:prstGeom>
        </p:spPr>
      </p:pic>
      <mc:AlternateContent xmlns:mc="http://schemas.openxmlformats.org/markup-compatibility/2006" xmlns:a14="http://schemas.microsoft.com/office/drawing/2010/main">
        <mc:Choice Requires="a14">
          <p:sp>
            <p:nvSpPr>
              <p:cNvPr id="33" name="TextBox 32"/>
              <p:cNvSpPr txBox="1"/>
              <p:nvPr/>
            </p:nvSpPr>
            <p:spPr>
              <a:xfrm>
                <a:off x="1845940" y="1985006"/>
                <a:ext cx="1416157" cy="867930"/>
              </a:xfrm>
              <a:prstGeom prst="rect">
                <a:avLst/>
              </a:prstGeom>
              <a:noFill/>
            </p:spPr>
            <p:txBody>
              <a:bodyPr wrap="none" rtlCol="0">
                <a:spAutoFit/>
              </a:bodyPr>
              <a:lstStyle/>
              <a:p>
                <a:pPr>
                  <a:lnSpc>
                    <a:spcPct val="90000"/>
                  </a:lnSpc>
                </a:pPr>
                <a14:m>
                  <m:oMathPara xmlns:m="http://schemas.openxmlformats.org/officeDocument/2006/math">
                    <m:oMathParaPr>
                      <m:jc m:val="centerGroup"/>
                    </m:oMathParaPr>
                    <m:oMath xmlns:m="http://schemas.openxmlformats.org/officeDocument/2006/math">
                      <m:r>
                        <a:rPr lang="en-AU" sz="2800" b="0" i="1" smtClean="0">
                          <a:latin typeface="Cambria Math" panose="02040503050406030204" pitchFamily="18" charset="0"/>
                        </a:rPr>
                        <m:t>𝑉</m:t>
                      </m:r>
                      <m:r>
                        <a:rPr lang="en-AU" sz="2800" b="0" i="1" smtClean="0">
                          <a:latin typeface="Cambria Math" panose="02040503050406030204" pitchFamily="18" charset="0"/>
                        </a:rPr>
                        <m:t>=</m:t>
                      </m:r>
                      <m:f>
                        <m:fPr>
                          <m:ctrlPr>
                            <a:rPr lang="en-AU" sz="2800" i="1">
                              <a:latin typeface="Cambria Math" panose="02040503050406030204" pitchFamily="18" charset="0"/>
                            </a:rPr>
                          </m:ctrlPr>
                        </m:fPr>
                        <m:num>
                          <m:sSup>
                            <m:sSupPr>
                              <m:ctrlPr>
                                <a:rPr lang="en-AU" sz="2800" i="1">
                                  <a:latin typeface="Cambria Math" panose="02040503050406030204" pitchFamily="18" charset="0"/>
                                </a:rPr>
                              </m:ctrlPr>
                            </m:sSupPr>
                            <m:e>
                              <m:r>
                                <m:rPr>
                                  <m:sty m:val="p"/>
                                </m:rPr>
                                <a:rPr lang="en-AU" sz="2800">
                                  <a:latin typeface="Cambria Math" panose="02040503050406030204" pitchFamily="18" charset="0"/>
                                </a:rPr>
                                <m:t>Φ</m:t>
                              </m:r>
                            </m:e>
                            <m:sup>
                              <m:r>
                                <a:rPr lang="en-AU" sz="2800" i="1">
                                  <a:latin typeface="Cambria Math" panose="02040503050406030204" pitchFamily="18" charset="0"/>
                                </a:rPr>
                                <m:t>2</m:t>
                              </m:r>
                            </m:sup>
                          </m:sSup>
                        </m:num>
                        <m:den>
                          <m:r>
                            <a:rPr lang="en-AU" sz="2800" i="1">
                              <a:latin typeface="Cambria Math" panose="02040503050406030204" pitchFamily="18" charset="0"/>
                            </a:rPr>
                            <m:t>2</m:t>
                          </m:r>
                          <m:r>
                            <a:rPr lang="en-AU" sz="2800" i="1">
                              <a:latin typeface="Cambria Math" panose="02040503050406030204" pitchFamily="18" charset="0"/>
                            </a:rPr>
                            <m:t>𝐿</m:t>
                          </m:r>
                        </m:den>
                      </m:f>
                    </m:oMath>
                  </m:oMathPara>
                </a14:m>
                <a:endParaRPr lang="en-AU" sz="2800" dirty="0"/>
              </a:p>
            </p:txBody>
          </p:sp>
        </mc:Choice>
        <mc:Fallback xmlns="">
          <p:sp>
            <p:nvSpPr>
              <p:cNvPr id="33" name="TextBox 32"/>
              <p:cNvSpPr txBox="1">
                <a:spLocks noRot="1" noChangeAspect="1" noMove="1" noResize="1" noEditPoints="1" noAdjustHandles="1" noChangeArrowheads="1" noChangeShapeType="1" noTextEdit="1"/>
              </p:cNvSpPr>
              <p:nvPr/>
            </p:nvSpPr>
            <p:spPr>
              <a:xfrm>
                <a:off x="1845940" y="1985006"/>
                <a:ext cx="1416157" cy="867930"/>
              </a:xfrm>
              <a:prstGeom prst="rect">
                <a:avLst/>
              </a:prstGeom>
              <a:blipFill>
                <a:blip r:embed="rId6"/>
                <a:stretch>
                  <a:fillRect/>
                </a:stretch>
              </a:blipFill>
            </p:spPr>
            <p:txBody>
              <a:bodyPr/>
              <a:lstStyle/>
              <a:p>
                <a:r>
                  <a:rPr lang="en-AU">
                    <a:noFill/>
                  </a:rPr>
                  <a:t> </a:t>
                </a:r>
              </a:p>
            </p:txBody>
          </p:sp>
        </mc:Fallback>
      </mc:AlternateContent>
      <p:pic>
        <p:nvPicPr>
          <p:cNvPr id="34" name="Picture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6380" y="1959154"/>
            <a:ext cx="1257300" cy="971550"/>
          </a:xfrm>
          <a:prstGeom prst="rect">
            <a:avLst/>
          </a:prstGeom>
        </p:spPr>
      </p:pic>
      <mc:AlternateContent xmlns:mc="http://schemas.openxmlformats.org/markup-compatibility/2006" xmlns:a14="http://schemas.microsoft.com/office/drawing/2010/main">
        <mc:Choice Requires="a14">
          <p:sp>
            <p:nvSpPr>
              <p:cNvPr id="35" name="TextBox 34"/>
              <p:cNvSpPr txBox="1"/>
              <p:nvPr/>
            </p:nvSpPr>
            <p:spPr>
              <a:xfrm>
                <a:off x="7339694" y="1988840"/>
                <a:ext cx="3291222" cy="963662"/>
              </a:xfrm>
              <a:prstGeom prst="rect">
                <a:avLst/>
              </a:prstGeom>
              <a:noFill/>
            </p:spPr>
            <p:txBody>
              <a:bodyPr wrap="none" rtlCol="0">
                <a:spAutoFit/>
              </a:bodyPr>
              <a:lstStyle/>
              <a:p>
                <a:pPr>
                  <a:lnSpc>
                    <a:spcPct val="90000"/>
                  </a:lnSpc>
                </a:pPr>
                <a14:m>
                  <m:oMathPara xmlns:m="http://schemas.openxmlformats.org/officeDocument/2006/math">
                    <m:oMathParaPr>
                      <m:jc m:val="centerGroup"/>
                    </m:oMathParaPr>
                    <m:oMath xmlns:m="http://schemas.openxmlformats.org/officeDocument/2006/math">
                      <m:r>
                        <a:rPr lang="en-AU" sz="2800" b="0" i="1" smtClean="0">
                          <a:latin typeface="Cambria Math" panose="02040503050406030204" pitchFamily="18" charset="0"/>
                        </a:rPr>
                        <m:t>𝑉</m:t>
                      </m:r>
                      <m:r>
                        <a:rPr lang="en-AU" sz="2800" b="0" i="1" smtClean="0">
                          <a:latin typeface="Cambria Math" panose="02040503050406030204" pitchFamily="18" charset="0"/>
                        </a:rPr>
                        <m:t>=−</m:t>
                      </m:r>
                      <m:sSub>
                        <m:sSubPr>
                          <m:ctrlPr>
                            <a:rPr lang="en-AU" sz="2800" b="0" i="1" smtClean="0">
                              <a:latin typeface="Cambria Math" panose="02040503050406030204" pitchFamily="18" charset="0"/>
                            </a:rPr>
                          </m:ctrlPr>
                        </m:sSubPr>
                        <m:e>
                          <m:r>
                            <a:rPr lang="en-AU" sz="2800" b="0" i="1" smtClean="0">
                              <a:latin typeface="Cambria Math" panose="02040503050406030204" pitchFamily="18" charset="0"/>
                            </a:rPr>
                            <m:t>𝐸</m:t>
                          </m:r>
                        </m:e>
                        <m:sub>
                          <m:r>
                            <a:rPr lang="en-AU" sz="2800" b="0" i="1" smtClean="0">
                              <a:latin typeface="Cambria Math" panose="02040503050406030204" pitchFamily="18" charset="0"/>
                            </a:rPr>
                            <m:t>𝐽</m:t>
                          </m:r>
                        </m:sub>
                      </m:sSub>
                      <m:func>
                        <m:funcPr>
                          <m:ctrlPr>
                            <a:rPr lang="en-AU" sz="2800" b="0" i="1" smtClean="0">
                              <a:latin typeface="Cambria Math" panose="02040503050406030204" pitchFamily="18" charset="0"/>
                            </a:rPr>
                          </m:ctrlPr>
                        </m:funcPr>
                        <m:fName>
                          <m:r>
                            <m:rPr>
                              <m:sty m:val="p"/>
                            </m:rPr>
                            <a:rPr lang="en-AU" sz="2800" b="0" i="0" smtClean="0">
                              <a:latin typeface="Cambria Math" panose="02040503050406030204" pitchFamily="18" charset="0"/>
                            </a:rPr>
                            <m:t>cos</m:t>
                          </m:r>
                        </m:fName>
                        <m:e>
                          <m:d>
                            <m:dPr>
                              <m:ctrlPr>
                                <a:rPr lang="en-AU" sz="2800" b="0" i="1" smtClean="0">
                                  <a:latin typeface="Cambria Math" panose="02040503050406030204" pitchFamily="18" charset="0"/>
                                </a:rPr>
                              </m:ctrlPr>
                            </m:dPr>
                            <m:e>
                              <m:f>
                                <m:fPr>
                                  <m:ctrlPr>
                                    <a:rPr lang="en-AU" sz="2800" b="0" i="1" smtClean="0">
                                      <a:latin typeface="Cambria Math" panose="02040503050406030204" pitchFamily="18" charset="0"/>
                                    </a:rPr>
                                  </m:ctrlPr>
                                </m:fPr>
                                <m:num>
                                  <m:r>
                                    <a:rPr lang="en-AU" sz="2800" b="0" i="1" smtClean="0">
                                      <a:latin typeface="Cambria Math" panose="02040503050406030204" pitchFamily="18" charset="0"/>
                                    </a:rPr>
                                    <m:t>2</m:t>
                                  </m:r>
                                  <m:r>
                                    <a:rPr lang="en-AU" sz="2800" b="0" i="1" smtClean="0">
                                      <a:latin typeface="Cambria Math" panose="02040503050406030204" pitchFamily="18" charset="0"/>
                                    </a:rPr>
                                    <m:t>𝜋</m:t>
                                  </m:r>
                                  <m:r>
                                    <m:rPr>
                                      <m:sty m:val="p"/>
                                    </m:rPr>
                                    <a:rPr lang="en-AU" sz="2800" b="0" i="0" smtClean="0">
                                      <a:latin typeface="Cambria Math" panose="02040503050406030204" pitchFamily="18" charset="0"/>
                                    </a:rPr>
                                    <m:t>Φ</m:t>
                                  </m:r>
                                </m:num>
                                <m:den>
                                  <m:sSub>
                                    <m:sSubPr>
                                      <m:ctrlPr>
                                        <a:rPr lang="en-AU" sz="2800" b="0" i="1" smtClean="0">
                                          <a:latin typeface="Cambria Math" panose="02040503050406030204" pitchFamily="18" charset="0"/>
                                        </a:rPr>
                                      </m:ctrlPr>
                                    </m:sSubPr>
                                    <m:e>
                                      <m:r>
                                        <m:rPr>
                                          <m:sty m:val="p"/>
                                        </m:rPr>
                                        <a:rPr lang="en-AU" sz="2800" b="0" i="0" smtClean="0">
                                          <a:latin typeface="Cambria Math" panose="02040503050406030204" pitchFamily="18" charset="0"/>
                                        </a:rPr>
                                        <m:t>Φ</m:t>
                                      </m:r>
                                    </m:e>
                                    <m:sub>
                                      <m:r>
                                        <a:rPr lang="en-AU" sz="2800" b="0" i="1" smtClean="0">
                                          <a:latin typeface="Cambria Math" panose="02040503050406030204" pitchFamily="18" charset="0"/>
                                        </a:rPr>
                                        <m:t>0</m:t>
                                      </m:r>
                                    </m:sub>
                                  </m:sSub>
                                </m:den>
                              </m:f>
                            </m:e>
                          </m:d>
                        </m:e>
                      </m:func>
                    </m:oMath>
                  </m:oMathPara>
                </a14:m>
                <a:endParaRPr lang="en-AU" sz="2800" dirty="0"/>
              </a:p>
            </p:txBody>
          </p:sp>
        </mc:Choice>
        <mc:Fallback xmlns="">
          <p:sp>
            <p:nvSpPr>
              <p:cNvPr id="35" name="TextBox 34"/>
              <p:cNvSpPr txBox="1">
                <a:spLocks noRot="1" noChangeAspect="1" noMove="1" noResize="1" noEditPoints="1" noAdjustHandles="1" noChangeArrowheads="1" noChangeShapeType="1" noTextEdit="1"/>
              </p:cNvSpPr>
              <p:nvPr/>
            </p:nvSpPr>
            <p:spPr>
              <a:xfrm>
                <a:off x="7339694" y="1988840"/>
                <a:ext cx="3291222" cy="963662"/>
              </a:xfrm>
              <a:prstGeom prst="rect">
                <a:avLst/>
              </a:prstGeom>
              <a:blipFill>
                <a:blip r:embed="rId8"/>
                <a:stretch>
                  <a:fillRect/>
                </a:stretch>
              </a:blipFill>
            </p:spPr>
            <p:txBody>
              <a:bodyPr/>
              <a:lstStyle/>
              <a:p>
                <a:r>
                  <a:rPr lang="en-AU">
                    <a:noFill/>
                  </a:rPr>
                  <a:t> </a:t>
                </a:r>
              </a:p>
            </p:txBody>
          </p:sp>
        </mc:Fallback>
      </mc:AlternateContent>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26624" y="3283052"/>
            <a:ext cx="5736340" cy="3214585"/>
          </a:xfrm>
          <a:prstGeom prst="rect">
            <a:avLst/>
          </a:prstGeom>
        </p:spPr>
      </p:pic>
    </p:spTree>
    <p:extLst>
      <p:ext uri="{BB962C8B-B14F-4D97-AF65-F5344CB8AC3E}">
        <p14:creationId xmlns:p14="http://schemas.microsoft.com/office/powerpoint/2010/main" val="206313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Superconducting qubits </a:t>
            </a:r>
            <a:r>
              <a:rPr lang="en-US" dirty="0" smtClean="0">
                <a:sym typeface="Wingdings" panose="05000000000000000000" pitchFamily="2" charset="2"/>
              </a:rPr>
              <a:t> many types</a:t>
            </a:r>
            <a:endParaRPr lang="en-US" dirty="0"/>
          </a:p>
        </p:txBody>
      </p:sp>
      <p:pic>
        <p:nvPicPr>
          <p:cNvPr id="8194" name="Picture 2" descr="https://ars.els-cdn.com/content/image/1-s2.0-S0370157317303290-gr3_lr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780" y="1844824"/>
            <a:ext cx="5903896" cy="47223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6526460" y="2348880"/>
            <a:ext cx="5418805" cy="3816424"/>
          </a:xfrm>
          <a:prstGeom prst="rect">
            <a:avLst/>
          </a:prstGeom>
        </p:spPr>
      </p:pic>
    </p:spTree>
    <p:extLst>
      <p:ext uri="{BB962C8B-B14F-4D97-AF65-F5344CB8AC3E}">
        <p14:creationId xmlns:p14="http://schemas.microsoft.com/office/powerpoint/2010/main" val="38076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Superconducting </a:t>
            </a:r>
            <a:r>
              <a:rPr lang="en-US" dirty="0" smtClean="0"/>
              <a:t>qubits</a:t>
            </a:r>
            <a:endParaRPr lang="en-US" dirty="0"/>
          </a:p>
        </p:txBody>
      </p:sp>
      <p:pic>
        <p:nvPicPr>
          <p:cNvPr id="2" name="Picture 1"/>
          <p:cNvPicPr>
            <a:picLocks noChangeAspect="1"/>
          </p:cNvPicPr>
          <p:nvPr/>
        </p:nvPicPr>
        <p:blipFill>
          <a:blip r:embed="rId3"/>
          <a:stretch>
            <a:fillRect/>
          </a:stretch>
        </p:blipFill>
        <p:spPr>
          <a:xfrm>
            <a:off x="839395" y="1844824"/>
            <a:ext cx="5903089" cy="4618008"/>
          </a:xfrm>
          <a:prstGeom prst="rect">
            <a:avLst/>
          </a:prstGeom>
        </p:spPr>
      </p:pic>
      <mc:AlternateContent xmlns:mc="http://schemas.openxmlformats.org/markup-compatibility/2006">
        <mc:Choice xmlns:a14="http://schemas.microsoft.com/office/drawing/2010/main" Requires="a14">
          <p:sp>
            <p:nvSpPr>
              <p:cNvPr id="3" name="TextBox 2"/>
              <p:cNvSpPr txBox="1"/>
              <p:nvPr/>
            </p:nvSpPr>
            <p:spPr>
              <a:xfrm>
                <a:off x="7102524" y="5373216"/>
                <a:ext cx="4536504" cy="790345"/>
              </a:xfrm>
              <a:prstGeom prst="rect">
                <a:avLst/>
              </a:prstGeom>
              <a:noFill/>
            </p:spPr>
            <p:txBody>
              <a:bodyPr wrap="square" rtlCol="0">
                <a:spAutoFit/>
              </a:bodyPr>
              <a:lstStyle/>
              <a:p>
                <a:pPr>
                  <a:lnSpc>
                    <a:spcPct val="90000"/>
                  </a:lnSpc>
                </a:pPr>
                <a:r>
                  <a:rPr lang="en-AU" sz="2400" dirty="0" smtClean="0"/>
                  <a:t>Transmons:</a:t>
                </a:r>
              </a:p>
              <a:p>
                <a:pPr>
                  <a:lnSpc>
                    <a:spcPct val="90000"/>
                  </a:lnSpc>
                </a:pPr>
                <a14:m>
                  <m:oMath xmlns:m="http://schemas.openxmlformats.org/officeDocument/2006/math">
                    <m:sSub>
                      <m:sSubPr>
                        <m:ctrlPr>
                          <a:rPr lang="en-AU" sz="2400" b="0" i="1" smtClean="0">
                            <a:latin typeface="Cambria Math" panose="02040503050406030204" pitchFamily="18" charset="0"/>
                          </a:rPr>
                        </m:ctrlPr>
                      </m:sSubPr>
                      <m:e>
                        <m:r>
                          <a:rPr lang="en-AU" sz="2400" b="0" i="1" smtClean="0">
                            <a:latin typeface="Cambria Math" panose="02040503050406030204" pitchFamily="18" charset="0"/>
                          </a:rPr>
                          <m:t>𝐸</m:t>
                        </m:r>
                      </m:e>
                      <m:sub>
                        <m:r>
                          <a:rPr lang="en-AU" sz="2400" b="0" i="1" smtClean="0">
                            <a:latin typeface="Cambria Math" panose="02040503050406030204" pitchFamily="18" charset="0"/>
                          </a:rPr>
                          <m:t>𝐽</m:t>
                        </m:r>
                      </m:sub>
                    </m:sSub>
                    <m:r>
                      <a:rPr lang="en-AU" sz="2400" b="0" i="1" smtClean="0">
                        <a:latin typeface="Cambria Math" panose="02040503050406030204" pitchFamily="18" charset="0"/>
                      </a:rPr>
                      <m:t>≫</m:t>
                    </m:r>
                    <m:sSub>
                      <m:sSubPr>
                        <m:ctrlPr>
                          <a:rPr lang="en-AU" sz="2400" b="0" i="1" smtClean="0">
                            <a:latin typeface="Cambria Math" panose="02040503050406030204" pitchFamily="18" charset="0"/>
                          </a:rPr>
                        </m:ctrlPr>
                      </m:sSubPr>
                      <m:e>
                        <m:r>
                          <a:rPr lang="en-AU" sz="2400" b="0" i="1" smtClean="0">
                            <a:latin typeface="Cambria Math" panose="02040503050406030204" pitchFamily="18" charset="0"/>
                          </a:rPr>
                          <m:t>𝐸</m:t>
                        </m:r>
                      </m:e>
                      <m:sub>
                        <m:r>
                          <a:rPr lang="en-AU" sz="2400" b="0" i="1" smtClean="0">
                            <a:latin typeface="Cambria Math" panose="02040503050406030204" pitchFamily="18" charset="0"/>
                          </a:rPr>
                          <m:t>𝐶</m:t>
                        </m:r>
                      </m:sub>
                    </m:sSub>
                  </m:oMath>
                </a14:m>
                <a:r>
                  <a:rPr lang="en-AU" sz="2400" dirty="0" smtClean="0"/>
                  <a:t> </a:t>
                </a:r>
                <a:r>
                  <a:rPr lang="en-AU" sz="2400" dirty="0" smtClean="0">
                    <a:sym typeface="Wingdings" panose="05000000000000000000" pitchFamily="2" charset="2"/>
                  </a:rPr>
                  <a:t> charge insensitive</a:t>
                </a:r>
                <a:endParaRPr lang="en-AU" sz="2400" dirty="0"/>
              </a:p>
            </p:txBody>
          </p:sp>
        </mc:Choice>
        <mc:Fallback>
          <p:sp>
            <p:nvSpPr>
              <p:cNvPr id="3" name="TextBox 2"/>
              <p:cNvSpPr txBox="1">
                <a:spLocks noRot="1" noChangeAspect="1" noMove="1" noResize="1" noEditPoints="1" noAdjustHandles="1" noChangeArrowheads="1" noChangeShapeType="1" noTextEdit="1"/>
              </p:cNvSpPr>
              <p:nvPr/>
            </p:nvSpPr>
            <p:spPr>
              <a:xfrm>
                <a:off x="7102524" y="5373216"/>
                <a:ext cx="4536504" cy="790345"/>
              </a:xfrm>
              <a:prstGeom prst="rect">
                <a:avLst/>
              </a:prstGeom>
              <a:blipFill>
                <a:blip r:embed="rId4"/>
                <a:stretch>
                  <a:fillRect l="-2016" t="-10769" b="-13846"/>
                </a:stretch>
              </a:blipFill>
            </p:spPr>
            <p:txBody>
              <a:bodyPr/>
              <a:lstStyle/>
              <a:p>
                <a:r>
                  <a:rPr lang="en-AU">
                    <a:noFill/>
                  </a:rPr>
                  <a:t> </a:t>
                </a:r>
              </a:p>
            </p:txBody>
          </p:sp>
        </mc:Fallback>
      </mc:AlternateContent>
    </p:spTree>
    <p:extLst>
      <p:ext uri="{BB962C8B-B14F-4D97-AF65-F5344CB8AC3E}">
        <p14:creationId xmlns:p14="http://schemas.microsoft.com/office/powerpoint/2010/main" val="53861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Superconducting </a:t>
            </a:r>
            <a:r>
              <a:rPr lang="en-US" dirty="0" smtClean="0"/>
              <a:t>qubits</a:t>
            </a:r>
            <a:endParaRPr lang="en-US" dirty="0"/>
          </a:p>
        </p:txBody>
      </p:sp>
      <p:pic>
        <p:nvPicPr>
          <p:cNvPr id="14" name="Picture 2" descr="D:\nlangford\My Documents\Projects\General Delft\PapersGit\Paper_16_RabiSims\Figures\fig_DeviceSEM.png"/>
          <p:cNvPicPr>
            <a:picLocks noChangeAspect="1" noChangeArrowheads="1"/>
          </p:cNvPicPr>
          <p:nvPr/>
        </p:nvPicPr>
        <p:blipFill rotWithShape="1">
          <a:blip r:embed="rId3">
            <a:extLst>
              <a:ext uri="{28A0092B-C50C-407E-A947-70E740481C1C}">
                <a14:useLocalDpi xmlns:a14="http://schemas.microsoft.com/office/drawing/2010/main" val="0"/>
              </a:ext>
            </a:extLst>
          </a:blip>
          <a:srcRect l="20680" t="17998" r="9282" b="57083"/>
          <a:stretch/>
        </p:blipFill>
        <p:spPr bwMode="auto">
          <a:xfrm>
            <a:off x="549796" y="3356992"/>
            <a:ext cx="7711823" cy="288032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4" name="TextBox 3"/>
              <p:cNvSpPr txBox="1"/>
              <p:nvPr/>
            </p:nvSpPr>
            <p:spPr>
              <a:xfrm>
                <a:off x="2205980" y="2492896"/>
                <a:ext cx="3312368" cy="630301"/>
              </a:xfrm>
              <a:prstGeom prst="rect">
                <a:avLst/>
              </a:prstGeom>
              <a:noFill/>
            </p:spPr>
            <p:txBody>
              <a:bodyPr wrap="square" rtlCol="0">
                <a:spAutoFit/>
              </a:bodyPr>
              <a:lstStyle/>
              <a:p>
                <a:pPr>
                  <a:lnSpc>
                    <a:spcPct val="90000"/>
                  </a:lnSpc>
                </a:pPr>
                <a14:m>
                  <m:oMath xmlns:m="http://schemas.openxmlformats.org/officeDocument/2006/math">
                    <m:sSub>
                      <m:sSubPr>
                        <m:ctrlPr>
                          <a:rPr lang="en-AU" sz="3600" b="0" i="1" smtClean="0">
                            <a:latin typeface="Cambria Math" panose="02040503050406030204" pitchFamily="18" charset="0"/>
                          </a:rPr>
                        </m:ctrlPr>
                      </m:sSubPr>
                      <m:e>
                        <m:r>
                          <a:rPr lang="en-AU" sz="3600" b="0" i="1" smtClean="0">
                            <a:latin typeface="Cambria Math" panose="02040503050406030204" pitchFamily="18" charset="0"/>
                          </a:rPr>
                          <m:t>𝜎</m:t>
                        </m:r>
                      </m:e>
                      <m:sub>
                        <m:r>
                          <a:rPr lang="en-AU" sz="3600" b="0" i="1" smtClean="0">
                            <a:latin typeface="Cambria Math" panose="02040503050406030204" pitchFamily="18" charset="0"/>
                          </a:rPr>
                          <m:t>𝑥</m:t>
                        </m:r>
                        <m:r>
                          <a:rPr lang="en-AU" sz="3600" b="0" i="1" smtClean="0">
                            <a:latin typeface="Cambria Math" panose="02040503050406030204" pitchFamily="18" charset="0"/>
                          </a:rPr>
                          <m:t>,</m:t>
                        </m:r>
                        <m:r>
                          <a:rPr lang="en-AU" sz="3600" b="0" i="1" smtClean="0">
                            <a:latin typeface="Cambria Math" panose="02040503050406030204" pitchFamily="18" charset="0"/>
                          </a:rPr>
                          <m:t>𝑦</m:t>
                        </m:r>
                      </m:sub>
                    </m:sSub>
                  </m:oMath>
                </a14:m>
                <a:r>
                  <a:rPr lang="en-AU" sz="3600" dirty="0" smtClean="0"/>
                  <a:t> control</a:t>
                </a:r>
                <a:endParaRPr lang="en-AU" sz="3600" dirty="0"/>
              </a:p>
            </p:txBody>
          </p:sp>
        </mc:Choice>
        <mc:Fallback>
          <p:sp>
            <p:nvSpPr>
              <p:cNvPr id="4" name="TextBox 3"/>
              <p:cNvSpPr txBox="1">
                <a:spLocks noRot="1" noChangeAspect="1" noMove="1" noResize="1" noEditPoints="1" noAdjustHandles="1" noChangeArrowheads="1" noChangeShapeType="1" noTextEdit="1"/>
              </p:cNvSpPr>
              <p:nvPr/>
            </p:nvSpPr>
            <p:spPr>
              <a:xfrm>
                <a:off x="2205980" y="2492896"/>
                <a:ext cx="3312368" cy="630301"/>
              </a:xfrm>
              <a:prstGeom prst="rect">
                <a:avLst/>
              </a:prstGeom>
              <a:blipFill>
                <a:blip r:embed="rId4"/>
                <a:stretch>
                  <a:fillRect t="-21359" b="-33010"/>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8398668" y="4005064"/>
                <a:ext cx="3312368" cy="590931"/>
              </a:xfrm>
              <a:prstGeom prst="rect">
                <a:avLst/>
              </a:prstGeom>
              <a:noFill/>
            </p:spPr>
            <p:txBody>
              <a:bodyPr wrap="square" rtlCol="0">
                <a:spAutoFit/>
              </a:bodyPr>
              <a:lstStyle/>
              <a:p>
                <a:pPr>
                  <a:lnSpc>
                    <a:spcPct val="90000"/>
                  </a:lnSpc>
                </a:pPr>
                <a14:m>
                  <m:oMath xmlns:m="http://schemas.openxmlformats.org/officeDocument/2006/math">
                    <m:sSub>
                      <m:sSubPr>
                        <m:ctrlPr>
                          <a:rPr lang="en-AU" sz="3600" b="0" i="1" smtClean="0">
                            <a:latin typeface="Cambria Math" panose="02040503050406030204" pitchFamily="18" charset="0"/>
                          </a:rPr>
                        </m:ctrlPr>
                      </m:sSubPr>
                      <m:e>
                        <m:r>
                          <a:rPr lang="en-AU" sz="3600" b="0" i="1" smtClean="0">
                            <a:latin typeface="Cambria Math" panose="02040503050406030204" pitchFamily="18" charset="0"/>
                          </a:rPr>
                          <m:t>𝜎</m:t>
                        </m:r>
                      </m:e>
                      <m:sub>
                        <m:r>
                          <a:rPr lang="en-AU" sz="3600" b="0" i="1" smtClean="0">
                            <a:latin typeface="Cambria Math" panose="02040503050406030204" pitchFamily="18" charset="0"/>
                          </a:rPr>
                          <m:t>𝑧</m:t>
                        </m:r>
                      </m:sub>
                    </m:sSub>
                  </m:oMath>
                </a14:m>
                <a:r>
                  <a:rPr lang="en-AU" sz="3600" dirty="0" smtClean="0"/>
                  <a:t> control</a:t>
                </a:r>
                <a:endParaRPr lang="en-AU" sz="3600" dirty="0"/>
              </a:p>
            </p:txBody>
          </p:sp>
        </mc:Choice>
        <mc:Fallback>
          <p:sp>
            <p:nvSpPr>
              <p:cNvPr id="7" name="TextBox 6"/>
              <p:cNvSpPr txBox="1">
                <a:spLocks noRot="1" noChangeAspect="1" noMove="1" noResize="1" noEditPoints="1" noAdjustHandles="1" noChangeArrowheads="1" noChangeShapeType="1" noTextEdit="1"/>
              </p:cNvSpPr>
              <p:nvPr/>
            </p:nvSpPr>
            <p:spPr>
              <a:xfrm>
                <a:off x="8398668" y="4005064"/>
                <a:ext cx="3312368" cy="590931"/>
              </a:xfrm>
              <a:prstGeom prst="rect">
                <a:avLst/>
              </a:prstGeom>
              <a:blipFill>
                <a:blip r:embed="rId5"/>
                <a:stretch>
                  <a:fillRect t="-25773" b="-38144"/>
                </a:stretch>
              </a:blipFill>
            </p:spPr>
            <p:txBody>
              <a:bodyPr/>
              <a:lstStyle/>
              <a:p>
                <a:r>
                  <a:rPr lang="en-AU">
                    <a:noFill/>
                  </a:rPr>
                  <a:t> </a:t>
                </a:r>
              </a:p>
            </p:txBody>
          </p:sp>
        </mc:Fallback>
      </mc:AlternateContent>
    </p:spTree>
    <p:extLst>
      <p:ext uri="{BB962C8B-B14F-4D97-AF65-F5344CB8AC3E}">
        <p14:creationId xmlns:p14="http://schemas.microsoft.com/office/powerpoint/2010/main" val="256681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Superconducting </a:t>
            </a:r>
            <a:r>
              <a:rPr lang="en-US" dirty="0" smtClean="0"/>
              <a:t>qubits</a:t>
            </a:r>
            <a:endParaRPr lang="en-US" dirty="0"/>
          </a:p>
        </p:txBody>
      </p:sp>
      <p:grpSp>
        <p:nvGrpSpPr>
          <p:cNvPr id="11" name="Group 10"/>
          <p:cNvGrpSpPr/>
          <p:nvPr/>
        </p:nvGrpSpPr>
        <p:grpSpPr>
          <a:xfrm>
            <a:off x="1989956" y="3319102"/>
            <a:ext cx="8424936" cy="2630178"/>
            <a:chOff x="170350" y="1164872"/>
            <a:chExt cx="8795361" cy="2745821"/>
          </a:xfrm>
        </p:grpSpPr>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bwMode="auto">
            <a:xfrm>
              <a:off x="170350" y="1164872"/>
              <a:ext cx="8795361" cy="2658673"/>
            </a:xfrm>
            <a:prstGeom prst="rect">
              <a:avLst/>
            </a:prstGeom>
            <a:noFill/>
            <a:ln>
              <a:noFill/>
            </a:ln>
          </p:spPr>
        </p:pic>
        <p:sp>
          <p:nvSpPr>
            <p:cNvPr id="24" name="Freeform 23"/>
            <p:cNvSpPr/>
            <p:nvPr/>
          </p:nvSpPr>
          <p:spPr bwMode="auto">
            <a:xfrm>
              <a:off x="1330778" y="3755571"/>
              <a:ext cx="6490607" cy="155122"/>
            </a:xfrm>
            <a:custGeom>
              <a:avLst/>
              <a:gdLst>
                <a:gd name="connsiteX0" fmla="*/ 0 w 6490607"/>
                <a:gd name="connsiteY0" fmla="*/ 16329 h 155122"/>
                <a:gd name="connsiteX1" fmla="*/ 0 w 6490607"/>
                <a:gd name="connsiteY1" fmla="*/ 155122 h 155122"/>
                <a:gd name="connsiteX2" fmla="*/ 6474279 w 6490607"/>
                <a:gd name="connsiteY2" fmla="*/ 155122 h 155122"/>
                <a:gd name="connsiteX3" fmla="*/ 6474279 w 6490607"/>
                <a:gd name="connsiteY3" fmla="*/ 0 h 155122"/>
                <a:gd name="connsiteX4" fmla="*/ 6490607 w 6490607"/>
                <a:gd name="connsiteY4" fmla="*/ 0 h 155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0607" h="155122">
                  <a:moveTo>
                    <a:pt x="0" y="16329"/>
                  </a:moveTo>
                  <a:lnTo>
                    <a:pt x="0" y="155122"/>
                  </a:lnTo>
                  <a:lnTo>
                    <a:pt x="6474279" y="155122"/>
                  </a:lnTo>
                  <a:lnTo>
                    <a:pt x="6474279" y="0"/>
                  </a:lnTo>
                  <a:lnTo>
                    <a:pt x="6490607" y="0"/>
                  </a:lnTo>
                </a:path>
              </a:pathLst>
            </a:custGeom>
            <a:noFill/>
            <a:ln w="28575" cap="flat" cmpd="sng" algn="ctr">
              <a:solidFill>
                <a:srgbClr val="FF9D3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Arial" charset="0"/>
                <a:ea typeface="ＭＳ Ｐゴシック" charset="0"/>
              </a:endParaRPr>
            </a:p>
          </p:txBody>
        </p:sp>
      </p:grpSp>
      <p:sp>
        <p:nvSpPr>
          <p:cNvPr id="2" name="TextBox 1"/>
          <p:cNvSpPr txBox="1"/>
          <p:nvPr/>
        </p:nvSpPr>
        <p:spPr>
          <a:xfrm>
            <a:off x="1053852" y="2428204"/>
            <a:ext cx="10369152" cy="480131"/>
          </a:xfrm>
          <a:prstGeom prst="rect">
            <a:avLst/>
          </a:prstGeom>
          <a:noFill/>
        </p:spPr>
        <p:txBody>
          <a:bodyPr wrap="square" rtlCol="0">
            <a:spAutoFit/>
          </a:bodyPr>
          <a:lstStyle/>
          <a:p>
            <a:pPr>
              <a:lnSpc>
                <a:spcPct val="90000"/>
              </a:lnSpc>
            </a:pPr>
            <a:r>
              <a:rPr lang="en-AU" sz="2800" dirty="0" smtClean="0"/>
              <a:t>Circuit quantum electrodynamics: light-matter interactions on a chip</a:t>
            </a:r>
            <a:endParaRPr lang="en-AU" sz="2800" dirty="0"/>
          </a:p>
        </p:txBody>
      </p:sp>
      <p:sp>
        <p:nvSpPr>
          <p:cNvPr id="38" name="Rectangle 37"/>
          <p:cNvSpPr/>
          <p:nvPr/>
        </p:nvSpPr>
        <p:spPr>
          <a:xfrm>
            <a:off x="10126860" y="1743199"/>
            <a:ext cx="1985031" cy="461665"/>
          </a:xfrm>
          <a:prstGeom prst="rect">
            <a:avLst/>
          </a:prstGeom>
        </p:spPr>
        <p:txBody>
          <a:bodyPr wrap="none">
            <a:spAutoFit/>
          </a:bodyPr>
          <a:lstStyle/>
          <a:p>
            <a:pPr>
              <a:spcAft>
                <a:spcPts val="0"/>
              </a:spcAft>
            </a:pPr>
            <a:r>
              <a:rPr lang="en-GB" sz="1200" dirty="0" err="1" smtClean="0"/>
              <a:t>Haroche</a:t>
            </a:r>
            <a:r>
              <a:rPr lang="en-GB" sz="1200" dirty="0" smtClean="0"/>
              <a:t> group (</a:t>
            </a:r>
            <a:r>
              <a:rPr lang="en-GB" sz="1200" dirty="0" smtClean="0"/>
              <a:t>200s</a:t>
            </a:r>
            <a:r>
              <a:rPr lang="en-GB" sz="1200" dirty="0" smtClean="0"/>
              <a:t>)</a:t>
            </a:r>
          </a:p>
          <a:p>
            <a:pPr>
              <a:spcAft>
                <a:spcPct val="50000"/>
              </a:spcAft>
            </a:pPr>
            <a:r>
              <a:rPr lang="en-GB" sz="1200" dirty="0" err="1" smtClean="0"/>
              <a:t>Wallraff</a:t>
            </a:r>
            <a:r>
              <a:rPr lang="en-GB" sz="1200" dirty="0" smtClean="0"/>
              <a:t> et al., Nature (2004)</a:t>
            </a:r>
            <a:endParaRPr lang="en-GB" sz="1200" dirty="0"/>
          </a:p>
        </p:txBody>
      </p:sp>
    </p:spTree>
    <p:extLst>
      <p:ext uri="{BB962C8B-B14F-4D97-AF65-F5344CB8AC3E}">
        <p14:creationId xmlns:p14="http://schemas.microsoft.com/office/powerpoint/2010/main" val="425859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Superconducting </a:t>
            </a:r>
            <a:r>
              <a:rPr lang="en-US" dirty="0" smtClean="0"/>
              <a:t>qubits</a:t>
            </a:r>
            <a:endParaRPr lang="en-US" dirty="0"/>
          </a:p>
        </p:txBody>
      </p:sp>
      <p:grpSp>
        <p:nvGrpSpPr>
          <p:cNvPr id="11" name="Group 10"/>
          <p:cNvGrpSpPr/>
          <p:nvPr/>
        </p:nvGrpSpPr>
        <p:grpSpPr>
          <a:xfrm>
            <a:off x="1989956" y="2959062"/>
            <a:ext cx="8424936" cy="2630178"/>
            <a:chOff x="170350" y="1164872"/>
            <a:chExt cx="8795361" cy="2745821"/>
          </a:xfrm>
        </p:grpSpPr>
        <p:pic>
          <p:nvPicPr>
            <p:cNvPr id="12" name="Picture 11"/>
            <p:cNvPicPr/>
            <p:nvPr/>
          </p:nvPicPr>
          <p:blipFill>
            <a:blip r:embed="rId3" cstate="print">
              <a:extLst>
                <a:ext uri="{28A0092B-C50C-407E-A947-70E740481C1C}">
                  <a14:useLocalDpi xmlns:a14="http://schemas.microsoft.com/office/drawing/2010/main" val="0"/>
                </a:ext>
              </a:extLst>
            </a:blip>
            <a:stretch>
              <a:fillRect/>
            </a:stretch>
          </p:blipFill>
          <p:spPr bwMode="auto">
            <a:xfrm>
              <a:off x="170350" y="1164872"/>
              <a:ext cx="8795361" cy="2658673"/>
            </a:xfrm>
            <a:prstGeom prst="rect">
              <a:avLst/>
            </a:prstGeom>
            <a:noFill/>
            <a:ln>
              <a:noFill/>
            </a:ln>
          </p:spPr>
        </p:pic>
        <p:sp>
          <p:nvSpPr>
            <p:cNvPr id="24" name="Freeform 23"/>
            <p:cNvSpPr/>
            <p:nvPr/>
          </p:nvSpPr>
          <p:spPr bwMode="auto">
            <a:xfrm>
              <a:off x="1330778" y="3755571"/>
              <a:ext cx="6490607" cy="155122"/>
            </a:xfrm>
            <a:custGeom>
              <a:avLst/>
              <a:gdLst>
                <a:gd name="connsiteX0" fmla="*/ 0 w 6490607"/>
                <a:gd name="connsiteY0" fmla="*/ 16329 h 155122"/>
                <a:gd name="connsiteX1" fmla="*/ 0 w 6490607"/>
                <a:gd name="connsiteY1" fmla="*/ 155122 h 155122"/>
                <a:gd name="connsiteX2" fmla="*/ 6474279 w 6490607"/>
                <a:gd name="connsiteY2" fmla="*/ 155122 h 155122"/>
                <a:gd name="connsiteX3" fmla="*/ 6474279 w 6490607"/>
                <a:gd name="connsiteY3" fmla="*/ 0 h 155122"/>
                <a:gd name="connsiteX4" fmla="*/ 6490607 w 6490607"/>
                <a:gd name="connsiteY4" fmla="*/ 0 h 155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0607" h="155122">
                  <a:moveTo>
                    <a:pt x="0" y="16329"/>
                  </a:moveTo>
                  <a:lnTo>
                    <a:pt x="0" y="155122"/>
                  </a:lnTo>
                  <a:lnTo>
                    <a:pt x="6474279" y="155122"/>
                  </a:lnTo>
                  <a:lnTo>
                    <a:pt x="6474279" y="0"/>
                  </a:lnTo>
                  <a:lnTo>
                    <a:pt x="6490607" y="0"/>
                  </a:lnTo>
                </a:path>
              </a:pathLst>
            </a:custGeom>
            <a:noFill/>
            <a:ln w="28575" cap="flat" cmpd="sng" algn="ctr">
              <a:solidFill>
                <a:srgbClr val="FF9D3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rgbClr val="000000"/>
                </a:solidFill>
                <a:effectLst/>
                <a:latin typeface="Arial" charset="0"/>
                <a:ea typeface="ＭＳ Ｐゴシック" charset="0"/>
              </a:endParaRPr>
            </a:p>
          </p:txBody>
        </p:sp>
      </p:grpSp>
      <p:sp>
        <p:nvSpPr>
          <p:cNvPr id="2" name="TextBox 1"/>
          <p:cNvSpPr txBox="1"/>
          <p:nvPr/>
        </p:nvSpPr>
        <p:spPr>
          <a:xfrm>
            <a:off x="3178089" y="1887165"/>
            <a:ext cx="5832648" cy="480131"/>
          </a:xfrm>
          <a:prstGeom prst="rect">
            <a:avLst/>
          </a:prstGeom>
          <a:noFill/>
        </p:spPr>
        <p:txBody>
          <a:bodyPr wrap="square" rtlCol="0">
            <a:spAutoFit/>
          </a:bodyPr>
          <a:lstStyle/>
          <a:p>
            <a:pPr>
              <a:lnSpc>
                <a:spcPct val="90000"/>
              </a:lnSpc>
            </a:pPr>
            <a:r>
              <a:rPr lang="en-AU" sz="2800" dirty="0" smtClean="0"/>
              <a:t>Resonator used for 1 and 2 qubit gates</a:t>
            </a:r>
            <a:endParaRPr lang="en-AU" sz="2800" dirty="0"/>
          </a:p>
        </p:txBody>
      </p:sp>
      <p:sp>
        <p:nvSpPr>
          <p:cNvPr id="7" name="TextBox 6"/>
          <p:cNvSpPr txBox="1"/>
          <p:nvPr/>
        </p:nvSpPr>
        <p:spPr>
          <a:xfrm>
            <a:off x="3646140" y="6165304"/>
            <a:ext cx="5832648" cy="480131"/>
          </a:xfrm>
          <a:prstGeom prst="rect">
            <a:avLst/>
          </a:prstGeom>
          <a:noFill/>
        </p:spPr>
        <p:txBody>
          <a:bodyPr wrap="square" rtlCol="0">
            <a:spAutoFit/>
          </a:bodyPr>
          <a:lstStyle/>
          <a:p>
            <a:pPr>
              <a:lnSpc>
                <a:spcPct val="90000"/>
              </a:lnSpc>
            </a:pPr>
            <a:r>
              <a:rPr lang="en-AU" sz="2800" dirty="0" smtClean="0"/>
              <a:t>Resonators used for measurements</a:t>
            </a:r>
            <a:endParaRPr lang="en-AU" sz="2800" dirty="0"/>
          </a:p>
        </p:txBody>
      </p:sp>
      <p:cxnSp>
        <p:nvCxnSpPr>
          <p:cNvPr id="4" name="Straight Arrow Connector 3"/>
          <p:cNvCxnSpPr/>
          <p:nvPr/>
        </p:nvCxnSpPr>
        <p:spPr>
          <a:xfrm flipH="1">
            <a:off x="7102524" y="2492896"/>
            <a:ext cx="72008" cy="1296144"/>
          </a:xfrm>
          <a:prstGeom prst="straightConnector1">
            <a:avLst/>
          </a:prstGeom>
          <a:ln w="5715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6210135" y="5301208"/>
            <a:ext cx="892389" cy="796320"/>
          </a:xfrm>
          <a:prstGeom prst="straightConnector1">
            <a:avLst/>
          </a:prstGeom>
          <a:ln w="5715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6814492" y="4797152"/>
            <a:ext cx="288032" cy="1300377"/>
          </a:xfrm>
          <a:prstGeom prst="straightConnector1">
            <a:avLst/>
          </a:prstGeom>
          <a:ln w="57150">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631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45851" y="1732205"/>
            <a:ext cx="11853217" cy="4937155"/>
          </a:xfrm>
          <a:prstGeom prst="rect">
            <a:avLst/>
          </a:prstGeom>
          <a:solidFill>
            <a:schemeClr val="tx1"/>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itle 12"/>
          <p:cNvSpPr>
            <a:spLocks noGrp="1"/>
          </p:cNvSpPr>
          <p:nvPr>
            <p:ph type="title"/>
          </p:nvPr>
        </p:nvSpPr>
        <p:spPr/>
        <p:txBody>
          <a:bodyPr/>
          <a:lstStyle/>
          <a:p>
            <a:r>
              <a:rPr lang="en-US" dirty="0" smtClean="0"/>
              <a:t>Superconducting qubits</a:t>
            </a:r>
            <a:endParaRPr lang="en-US" dirty="0"/>
          </a:p>
        </p:txBody>
      </p:sp>
      <p:sp>
        <p:nvSpPr>
          <p:cNvPr id="19" name="Text Box 5 2 1"/>
          <p:cNvSpPr txBox="1">
            <a:spLocks noChangeArrowheads="1"/>
          </p:cNvSpPr>
          <p:nvPr/>
        </p:nvSpPr>
        <p:spPr bwMode="auto">
          <a:xfrm>
            <a:off x="145851" y="2060848"/>
            <a:ext cx="478207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2000" b="1" i="1" dirty="0" smtClean="0">
                <a:solidFill>
                  <a:srgbClr val="8A040C"/>
                </a:solidFill>
              </a:rPr>
              <a:t>Rabi interaction: field-dipole coupling</a:t>
            </a:r>
            <a:endParaRPr lang="en-GB" sz="2000" b="1" i="1" dirty="0">
              <a:solidFill>
                <a:srgbClr val="8A040C"/>
              </a:solidFill>
            </a:endParaRPr>
          </a:p>
        </p:txBody>
      </p:sp>
      <p:pic>
        <p:nvPicPr>
          <p:cNvPr id="20" name="Picture 19"/>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508684" y="2617223"/>
            <a:ext cx="5261956" cy="324196"/>
          </a:xfrm>
          <a:prstGeom prst="rect">
            <a:avLst/>
          </a:prstGeom>
        </p:spPr>
      </p:pic>
      <p:grpSp>
        <p:nvGrpSpPr>
          <p:cNvPr id="44" name="Group 43"/>
          <p:cNvGrpSpPr/>
          <p:nvPr/>
        </p:nvGrpSpPr>
        <p:grpSpPr>
          <a:xfrm>
            <a:off x="145851" y="3356992"/>
            <a:ext cx="6849952" cy="831082"/>
            <a:chOff x="145851" y="3356992"/>
            <a:chExt cx="6849952" cy="831082"/>
          </a:xfrm>
        </p:grpSpPr>
        <p:sp>
          <p:nvSpPr>
            <p:cNvPr id="21" name="Text Box 5 2 2 1"/>
            <p:cNvSpPr txBox="1">
              <a:spLocks noChangeArrowheads="1"/>
            </p:cNvSpPr>
            <p:nvPr/>
          </p:nvSpPr>
          <p:spPr bwMode="auto">
            <a:xfrm>
              <a:off x="145851" y="3356992"/>
              <a:ext cx="68499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2000" b="1" i="1" dirty="0" smtClean="0">
                  <a:solidFill>
                    <a:srgbClr val="8A040C"/>
                  </a:solidFill>
                </a:rPr>
                <a:t>Jaynes-Cummings interaction: strong coupling regime</a:t>
              </a:r>
              <a:endParaRPr lang="en-GB" sz="2000" b="1" i="1" dirty="0">
                <a:solidFill>
                  <a:srgbClr val="8A040C"/>
                </a:solidFill>
              </a:endParaRPr>
            </a:p>
          </p:txBody>
        </p:sp>
        <p:pic>
          <p:nvPicPr>
            <p:cNvPr id="22" name="Picture 21"/>
            <p:cNvPicPr>
              <a:picLocks noChangeAspect="1"/>
            </p:cNvPicPr>
            <p:nvPr>
              <p:custDataLst>
                <p:tags r:id="rId6"/>
              </p:custDataLst>
            </p:nvPr>
          </p:nvPicPr>
          <p:blipFill>
            <a:blip r:embed="rId10">
              <a:extLst>
                <a:ext uri="{28A0092B-C50C-407E-A947-70E740481C1C}">
                  <a14:useLocalDpi xmlns:a14="http://schemas.microsoft.com/office/drawing/2010/main" val="0"/>
                </a:ext>
              </a:extLst>
            </a:blip>
            <a:stretch>
              <a:fillRect/>
            </a:stretch>
          </p:blipFill>
          <p:spPr>
            <a:xfrm>
              <a:off x="508685" y="3863878"/>
              <a:ext cx="4713316" cy="324196"/>
            </a:xfrm>
            <a:prstGeom prst="rect">
              <a:avLst/>
            </a:prstGeom>
          </p:spPr>
        </p:pic>
      </p:grpSp>
      <p:grpSp>
        <p:nvGrpSpPr>
          <p:cNvPr id="45" name="Group 44"/>
          <p:cNvGrpSpPr/>
          <p:nvPr/>
        </p:nvGrpSpPr>
        <p:grpSpPr>
          <a:xfrm>
            <a:off x="145851" y="4653136"/>
            <a:ext cx="6179897" cy="825474"/>
            <a:chOff x="145851" y="4653136"/>
            <a:chExt cx="6179897" cy="825474"/>
          </a:xfrm>
        </p:grpSpPr>
        <p:sp>
          <p:nvSpPr>
            <p:cNvPr id="23" name="Text Box 5 2 2 2 1"/>
            <p:cNvSpPr txBox="1">
              <a:spLocks noChangeArrowheads="1"/>
            </p:cNvSpPr>
            <p:nvPr/>
          </p:nvSpPr>
          <p:spPr bwMode="auto">
            <a:xfrm>
              <a:off x="145851" y="4653136"/>
              <a:ext cx="617989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2000" b="1" i="1" dirty="0" smtClean="0">
                  <a:solidFill>
                    <a:srgbClr val="8A040C"/>
                  </a:solidFill>
                </a:rPr>
                <a:t>Jaynes-Cummings interaction: dispersive regime</a:t>
              </a:r>
              <a:endParaRPr lang="en-GB" sz="2000" b="1" i="1" dirty="0">
                <a:solidFill>
                  <a:srgbClr val="8A040C"/>
                </a:solidFill>
              </a:endParaRPr>
            </a:p>
          </p:txBody>
        </p:sp>
        <p:pic>
          <p:nvPicPr>
            <p:cNvPr id="25" name="Picture 24"/>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508685" y="5162727"/>
              <a:ext cx="3915294" cy="315883"/>
            </a:xfrm>
            <a:prstGeom prst="rect">
              <a:avLst/>
            </a:prstGeom>
          </p:spPr>
        </p:pic>
        <p:pic>
          <p:nvPicPr>
            <p:cNvPr id="27" name="Picture 26"/>
            <p:cNvPicPr>
              <a:picLocks noChangeAspect="1"/>
            </p:cNvPicPr>
            <p:nvPr>
              <p:custDataLst>
                <p:tags r:id="rId5"/>
              </p:custDataLst>
            </p:nvPr>
          </p:nvPicPr>
          <p:blipFill>
            <a:blip r:embed="rId12">
              <a:extLst>
                <a:ext uri="{28A0092B-C50C-407E-A947-70E740481C1C}">
                  <a14:useLocalDpi xmlns:a14="http://schemas.microsoft.com/office/drawing/2010/main" val="0"/>
                </a:ext>
              </a:extLst>
            </a:blip>
            <a:stretch>
              <a:fillRect/>
            </a:stretch>
          </p:blipFill>
          <p:spPr>
            <a:xfrm>
              <a:off x="5518348" y="5213884"/>
              <a:ext cx="723207" cy="232756"/>
            </a:xfrm>
            <a:prstGeom prst="rect">
              <a:avLst/>
            </a:prstGeom>
          </p:spPr>
        </p:pic>
      </p:grpSp>
      <p:grpSp>
        <p:nvGrpSpPr>
          <p:cNvPr id="46" name="Group 45"/>
          <p:cNvGrpSpPr/>
          <p:nvPr/>
        </p:nvGrpSpPr>
        <p:grpSpPr>
          <a:xfrm>
            <a:off x="145851" y="5759928"/>
            <a:ext cx="8730673" cy="728313"/>
            <a:chOff x="145851" y="5759928"/>
            <a:chExt cx="8730673" cy="728313"/>
          </a:xfrm>
        </p:grpSpPr>
        <p:sp>
          <p:nvSpPr>
            <p:cNvPr id="28" name="Text Box 5 2 2 2 2"/>
            <p:cNvSpPr txBox="1">
              <a:spLocks noChangeArrowheads="1"/>
            </p:cNvSpPr>
            <p:nvPr/>
          </p:nvSpPr>
          <p:spPr bwMode="auto">
            <a:xfrm>
              <a:off x="145851" y="5759928"/>
              <a:ext cx="31213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2000" b="1" i="1" dirty="0" smtClean="0">
                  <a:solidFill>
                    <a:srgbClr val="8A040C"/>
                  </a:solidFill>
                </a:rPr>
                <a:t>Component frequencies</a:t>
              </a:r>
              <a:endParaRPr lang="en-GB" sz="2000" b="1" i="1" dirty="0">
                <a:solidFill>
                  <a:srgbClr val="8A040C"/>
                </a:solidFill>
              </a:endParaRPr>
            </a:p>
          </p:txBody>
        </p:sp>
        <p:pic>
          <p:nvPicPr>
            <p:cNvPr id="29" name="Picture 28"/>
            <p:cNvPicPr>
              <a:picLocks noChangeAspect="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3549111" y="5848162"/>
              <a:ext cx="2335876" cy="640079"/>
            </a:xfrm>
            <a:prstGeom prst="rect">
              <a:avLst/>
            </a:prstGeom>
          </p:spPr>
        </p:pic>
        <p:pic>
          <p:nvPicPr>
            <p:cNvPr id="30" name="Picture 29"/>
            <p:cNvPicPr>
              <a:picLocks noChangeAspect="1"/>
            </p:cNvPicPr>
            <p:nvPr>
              <p:custDataLst>
                <p:tags r:id="rId3"/>
              </p:custDataLst>
            </p:nvPr>
          </p:nvPicPr>
          <p:blipFill>
            <a:blip r:embed="rId14">
              <a:extLst>
                <a:ext uri="{28A0092B-C50C-407E-A947-70E740481C1C}">
                  <a14:useLocalDpi xmlns:a14="http://schemas.microsoft.com/office/drawing/2010/main" val="0"/>
                </a:ext>
              </a:extLst>
            </a:blip>
            <a:stretch>
              <a:fillRect/>
            </a:stretch>
          </p:blipFill>
          <p:spPr>
            <a:xfrm>
              <a:off x="6274640" y="5848162"/>
              <a:ext cx="2601884" cy="581890"/>
            </a:xfrm>
            <a:prstGeom prst="rect">
              <a:avLst/>
            </a:prstGeom>
          </p:spPr>
        </p:pic>
      </p:grpSp>
      <p:grpSp>
        <p:nvGrpSpPr>
          <p:cNvPr id="43" name="Group 42"/>
          <p:cNvGrpSpPr/>
          <p:nvPr/>
        </p:nvGrpSpPr>
        <p:grpSpPr>
          <a:xfrm>
            <a:off x="6598468" y="1988840"/>
            <a:ext cx="5166069" cy="2571109"/>
            <a:chOff x="7894612" y="1793995"/>
            <a:chExt cx="3898800" cy="1940400"/>
          </a:xfrm>
        </p:grpSpPr>
        <p:pic>
          <p:nvPicPr>
            <p:cNvPr id="18" name="Picture 2 1" descr="D:\nlangford\My Documents\Presentations\2016\AQIS 2016 Tutorial\Figures\RM1.2e.1_pre_bonding_BF_wcolour_bar.png"/>
            <p:cNvPicPr>
              <a:picLocks noChangeAspect="1" noChangeArrowheads="1"/>
            </p:cNvPicPr>
            <p:nvPr/>
          </p:nvPicPr>
          <p:blipFill rotWithShape="1">
            <a:blip r:embed="rId15">
              <a:extLst>
                <a:ext uri="{28A0092B-C50C-407E-A947-70E740481C1C}">
                  <a14:useLocalDpi xmlns:a14="http://schemas.microsoft.com/office/drawing/2010/main" val="0"/>
                </a:ext>
              </a:extLst>
            </a:blip>
            <a:srcRect l="55735" t="27107" r="-12" b="-6"/>
            <a:stretch/>
          </p:blipFill>
          <p:spPr bwMode="auto">
            <a:xfrm>
              <a:off x="7894612" y="1793995"/>
              <a:ext cx="3898800" cy="1940400"/>
            </a:xfrm>
            <a:prstGeom prst="rect">
              <a:avLst/>
            </a:prstGeom>
            <a:noFill/>
            <a:extLst>
              <a:ext uri="{909E8E84-426E-40DD-AFC4-6F175D3DCCD1}">
                <a14:hiddenFill xmlns:a14="http://schemas.microsoft.com/office/drawing/2010/main">
                  <a:solidFill>
                    <a:srgbClr val="FFFFFF"/>
                  </a:solidFill>
                </a14:hiddenFill>
              </a:ext>
            </a:extLst>
          </p:spPr>
        </p:pic>
        <p:cxnSp>
          <p:nvCxnSpPr>
            <p:cNvPr id="37" name="Straight Connector 36"/>
            <p:cNvCxnSpPr/>
            <p:nvPr/>
          </p:nvCxnSpPr>
          <p:spPr bwMode="auto">
            <a:xfrm>
              <a:off x="8909834" y="2466217"/>
              <a:ext cx="262803" cy="0"/>
            </a:xfrm>
            <a:prstGeom prst="line">
              <a:avLst/>
            </a:prstGeom>
            <a:solidFill>
              <a:schemeClr val="accent1"/>
            </a:solidFill>
            <a:ln w="28575" cap="flat" cmpd="sng" algn="ctr">
              <a:solidFill>
                <a:srgbClr val="0033CC"/>
              </a:solidFill>
              <a:prstDash val="solid"/>
              <a:round/>
              <a:headEnd type="arrow" w="sm" len="sm"/>
              <a:tailEnd type="arrow"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8" name="Text Box 25 2"/>
            <p:cNvSpPr txBox="1">
              <a:spLocks noChangeArrowheads="1"/>
            </p:cNvSpPr>
            <p:nvPr/>
          </p:nvSpPr>
          <p:spPr bwMode="auto">
            <a:xfrm>
              <a:off x="8845381" y="2392741"/>
              <a:ext cx="3775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GB" sz="2000" b="1" i="1" dirty="0">
                  <a:solidFill>
                    <a:srgbClr val="0033CC"/>
                  </a:solidFill>
                  <a:cs typeface="+mn-cs"/>
                </a:rPr>
                <a:t>g</a:t>
              </a:r>
            </a:p>
          </p:txBody>
        </p:sp>
      </p:grpSp>
      <p:sp>
        <p:nvSpPr>
          <p:cNvPr id="42" name="Text Box 25"/>
          <p:cNvSpPr txBox="1">
            <a:spLocks noChangeArrowheads="1"/>
          </p:cNvSpPr>
          <p:nvPr/>
        </p:nvSpPr>
        <p:spPr bwMode="auto">
          <a:xfrm>
            <a:off x="9070834" y="6160038"/>
            <a:ext cx="334418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1200" dirty="0" smtClean="0">
                <a:solidFill>
                  <a:srgbClr val="800080"/>
                </a:solidFill>
                <a:cs typeface="+mn-cs"/>
              </a:rPr>
              <a:t>Rabi, Phys</a:t>
            </a:r>
            <a:r>
              <a:rPr lang="en-GB" sz="1200" dirty="0">
                <a:solidFill>
                  <a:srgbClr val="800080"/>
                </a:solidFill>
                <a:cs typeface="+mn-cs"/>
              </a:rPr>
              <a:t> </a:t>
            </a:r>
            <a:r>
              <a:rPr lang="en-GB" sz="1200" dirty="0" smtClean="0">
                <a:solidFill>
                  <a:srgbClr val="800080"/>
                </a:solidFill>
                <a:cs typeface="+mn-cs"/>
              </a:rPr>
              <a:t>Rev </a:t>
            </a:r>
            <a:r>
              <a:rPr lang="en-GB" sz="1200" b="1" dirty="0" smtClean="0">
                <a:solidFill>
                  <a:srgbClr val="800080"/>
                </a:solidFill>
                <a:cs typeface="+mn-cs"/>
              </a:rPr>
              <a:t>49</a:t>
            </a:r>
            <a:r>
              <a:rPr lang="en-GB" sz="1200" dirty="0" smtClean="0">
                <a:solidFill>
                  <a:srgbClr val="800080"/>
                </a:solidFill>
                <a:cs typeface="+mn-cs"/>
              </a:rPr>
              <a:t>, 324 (1936)</a:t>
            </a:r>
          </a:p>
          <a:p>
            <a:pPr>
              <a:defRPr/>
            </a:pPr>
            <a:r>
              <a:rPr lang="en-GB" sz="1200" dirty="0">
                <a:solidFill>
                  <a:srgbClr val="800080"/>
                </a:solidFill>
              </a:rPr>
              <a:t>Jaynes &amp; Cummings, Proc IEEE </a:t>
            </a:r>
            <a:r>
              <a:rPr lang="en-GB" sz="1200" b="1" dirty="0">
                <a:solidFill>
                  <a:srgbClr val="800080"/>
                </a:solidFill>
              </a:rPr>
              <a:t>51</a:t>
            </a:r>
            <a:r>
              <a:rPr lang="en-GB" sz="1200" dirty="0">
                <a:solidFill>
                  <a:srgbClr val="800080"/>
                </a:solidFill>
              </a:rPr>
              <a:t>, 89 (1963</a:t>
            </a:r>
            <a:r>
              <a:rPr lang="en-GB" sz="1200" dirty="0" smtClean="0">
                <a:solidFill>
                  <a:srgbClr val="800080"/>
                </a:solidFill>
              </a:rPr>
              <a:t>)</a:t>
            </a:r>
            <a:endParaRPr lang="en-GB" sz="1200" dirty="0">
              <a:solidFill>
                <a:srgbClr val="800080"/>
              </a:solidFill>
            </a:endParaRPr>
          </a:p>
        </p:txBody>
      </p:sp>
    </p:spTree>
    <p:extLst>
      <p:ext uri="{BB962C8B-B14F-4D97-AF65-F5344CB8AC3E}">
        <p14:creationId xmlns:p14="http://schemas.microsoft.com/office/powerpoint/2010/main" val="362788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45851" y="1732205"/>
            <a:ext cx="11853217" cy="4937155"/>
          </a:xfrm>
          <a:prstGeom prst="rect">
            <a:avLst/>
          </a:prstGeom>
          <a:solidFill>
            <a:schemeClr val="tx1"/>
          </a:solidFill>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itle 12"/>
          <p:cNvSpPr>
            <a:spLocks noGrp="1"/>
          </p:cNvSpPr>
          <p:nvPr>
            <p:ph type="title"/>
          </p:nvPr>
        </p:nvSpPr>
        <p:spPr/>
        <p:txBody>
          <a:bodyPr/>
          <a:lstStyle/>
          <a:p>
            <a:r>
              <a:rPr lang="en-US" dirty="0" smtClean="0"/>
              <a:t>Superconducting qubits </a:t>
            </a:r>
            <a:r>
              <a:rPr lang="en-US" dirty="0" smtClean="0">
                <a:sym typeface="Wingdings" panose="05000000000000000000" pitchFamily="2" charset="2"/>
              </a:rPr>
              <a:t> measurements</a:t>
            </a:r>
            <a:endParaRPr lang="en-US" dirty="0"/>
          </a:p>
        </p:txBody>
      </p:sp>
      <p:sp>
        <p:nvSpPr>
          <p:cNvPr id="23" name="Text Box 5 2 2 2 1"/>
          <p:cNvSpPr txBox="1">
            <a:spLocks noChangeArrowheads="1"/>
          </p:cNvSpPr>
          <p:nvPr/>
        </p:nvSpPr>
        <p:spPr bwMode="auto">
          <a:xfrm>
            <a:off x="145851" y="4653136"/>
            <a:ext cx="617989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GB" sz="2000" b="1" i="1" dirty="0" smtClean="0">
                <a:solidFill>
                  <a:srgbClr val="8A040C"/>
                </a:solidFill>
              </a:rPr>
              <a:t>Jaynes-Cummings interaction: dispersive regime</a:t>
            </a:r>
            <a:endParaRPr lang="en-GB" sz="2000" b="1" i="1" dirty="0">
              <a:solidFill>
                <a:srgbClr val="8A040C"/>
              </a:solidFill>
            </a:endParaRPr>
          </a:p>
        </p:txBody>
      </p:sp>
      <p:pic>
        <p:nvPicPr>
          <p:cNvPr id="25" name="Picture 24"/>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08685" y="5162727"/>
            <a:ext cx="3915294" cy="315883"/>
          </a:xfrm>
          <a:prstGeom prst="rect">
            <a:avLst/>
          </a:prstGeom>
        </p:spPr>
      </p:pic>
      <p:pic>
        <p:nvPicPr>
          <p:cNvPr id="27" name="Picture 26"/>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5518348" y="5213884"/>
            <a:ext cx="723207" cy="232756"/>
          </a:xfrm>
          <a:prstGeom prst="rect">
            <a:avLst/>
          </a:prstGeom>
        </p:spPr>
      </p:pic>
      <p:pic>
        <p:nvPicPr>
          <p:cNvPr id="2" name="Picture 1"/>
          <p:cNvPicPr>
            <a:picLocks noChangeAspect="1"/>
          </p:cNvPicPr>
          <p:nvPr/>
        </p:nvPicPr>
        <p:blipFill>
          <a:blip r:embed="rId7"/>
          <a:stretch>
            <a:fillRect/>
          </a:stretch>
        </p:blipFill>
        <p:spPr>
          <a:xfrm>
            <a:off x="482327" y="2001844"/>
            <a:ext cx="5593944" cy="2363259"/>
          </a:xfrm>
          <a:prstGeom prst="rect">
            <a:avLst/>
          </a:prstGeom>
        </p:spPr>
      </p:pic>
      <p:grpSp>
        <p:nvGrpSpPr>
          <p:cNvPr id="24" name="Group 23"/>
          <p:cNvGrpSpPr/>
          <p:nvPr/>
        </p:nvGrpSpPr>
        <p:grpSpPr>
          <a:xfrm>
            <a:off x="6598468" y="1988840"/>
            <a:ext cx="5166069" cy="2571109"/>
            <a:chOff x="7894612" y="1793995"/>
            <a:chExt cx="3898800" cy="1940400"/>
          </a:xfrm>
        </p:grpSpPr>
        <p:pic>
          <p:nvPicPr>
            <p:cNvPr id="26" name="Picture 2 1" descr="D:\nlangford\My Documents\Presentations\2016\AQIS 2016 Tutorial\Figures\RM1.2e.1_pre_bonding_BF_wcolour_bar.png"/>
            <p:cNvPicPr>
              <a:picLocks noChangeAspect="1" noChangeArrowheads="1"/>
            </p:cNvPicPr>
            <p:nvPr/>
          </p:nvPicPr>
          <p:blipFill rotWithShape="1">
            <a:blip r:embed="rId8">
              <a:extLst>
                <a:ext uri="{28A0092B-C50C-407E-A947-70E740481C1C}">
                  <a14:useLocalDpi xmlns:a14="http://schemas.microsoft.com/office/drawing/2010/main" val="0"/>
                </a:ext>
              </a:extLst>
            </a:blip>
            <a:srcRect l="55735" t="27107" r="-12" b="-6"/>
            <a:stretch/>
          </p:blipFill>
          <p:spPr bwMode="auto">
            <a:xfrm>
              <a:off x="7894612" y="1793995"/>
              <a:ext cx="3898800" cy="1940400"/>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Connector 30"/>
            <p:cNvCxnSpPr/>
            <p:nvPr/>
          </p:nvCxnSpPr>
          <p:spPr bwMode="auto">
            <a:xfrm>
              <a:off x="8909834" y="2466217"/>
              <a:ext cx="262803" cy="0"/>
            </a:xfrm>
            <a:prstGeom prst="line">
              <a:avLst/>
            </a:prstGeom>
            <a:solidFill>
              <a:schemeClr val="accent1"/>
            </a:solidFill>
            <a:ln w="28575" cap="flat" cmpd="sng" algn="ctr">
              <a:solidFill>
                <a:srgbClr val="0033CC"/>
              </a:solidFill>
              <a:prstDash val="solid"/>
              <a:round/>
              <a:headEnd type="arrow" w="sm" len="sm"/>
              <a:tailEnd type="arrow" w="sm" len="sm"/>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2" name="Text Box 25 2"/>
            <p:cNvSpPr txBox="1">
              <a:spLocks noChangeArrowheads="1"/>
            </p:cNvSpPr>
            <p:nvPr/>
          </p:nvSpPr>
          <p:spPr bwMode="auto">
            <a:xfrm>
              <a:off x="8845381" y="2392741"/>
              <a:ext cx="3775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GB" sz="2000" b="1" i="1" dirty="0">
                  <a:solidFill>
                    <a:srgbClr val="0033CC"/>
                  </a:solidFill>
                  <a:cs typeface="+mn-cs"/>
                </a:rPr>
                <a:t>g</a:t>
              </a:r>
            </a:p>
          </p:txBody>
        </p:sp>
      </p:grpSp>
    </p:spTree>
    <p:extLst>
      <p:ext uri="{BB962C8B-B14F-4D97-AF65-F5344CB8AC3E}">
        <p14:creationId xmlns:p14="http://schemas.microsoft.com/office/powerpoint/2010/main" val="254213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4" y="274638"/>
            <a:ext cx="10116614" cy="1020762"/>
          </a:xfrm>
        </p:spPr>
        <p:txBody>
          <a:bodyPr/>
          <a:lstStyle/>
          <a:p>
            <a:r>
              <a:rPr lang="en-US" dirty="0" smtClean="0"/>
              <a:t>Superconducting qubits </a:t>
            </a:r>
            <a:r>
              <a:rPr lang="en-US" dirty="0" smtClean="0">
                <a:sym typeface="Wingdings" panose="05000000000000000000" pitchFamily="2" charset="2"/>
              </a:rPr>
              <a:t> 2-qubit operations</a:t>
            </a:r>
            <a:endParaRPr lang="en-US" dirty="0"/>
          </a:p>
        </p:txBody>
      </p:sp>
      <mc:AlternateContent xmlns:mc="http://schemas.openxmlformats.org/markup-compatibility/2006">
        <mc:Choice xmlns:a14="http://schemas.microsoft.com/office/drawing/2010/main" Requires="a14">
          <p:sp>
            <p:nvSpPr>
              <p:cNvPr id="3" name="TextBox 2"/>
              <p:cNvSpPr txBox="1"/>
              <p:nvPr/>
            </p:nvSpPr>
            <p:spPr>
              <a:xfrm>
                <a:off x="3646140" y="5949280"/>
                <a:ext cx="4680520" cy="629403"/>
              </a:xfrm>
              <a:prstGeom prst="rect">
                <a:avLst/>
              </a:prstGeom>
              <a:noFill/>
            </p:spPr>
            <p:txBody>
              <a:bodyPr wrap="square"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AU" sz="3600" b="0" i="1" smtClean="0">
                              <a:latin typeface="Cambria Math" panose="02040503050406030204" pitchFamily="18" charset="0"/>
                              <a:ea typeface="Cambria Math" panose="02040503050406030204" pitchFamily="18" charset="0"/>
                            </a:rPr>
                          </m:ctrlPr>
                        </m:sSubPr>
                        <m:e>
                          <m:r>
                            <a:rPr lang="en-AU" sz="3600" i="1" smtClean="0">
                              <a:latin typeface="Cambria Math" panose="02040503050406030204" pitchFamily="18" charset="0"/>
                              <a:ea typeface="Cambria Math" panose="02040503050406030204" pitchFamily="18" charset="0"/>
                            </a:rPr>
                            <m:t>ℋ</m:t>
                          </m:r>
                        </m:e>
                        <m:sub>
                          <m:r>
                            <a:rPr lang="en-AU" sz="3600" b="0" i="1" smtClean="0">
                              <a:latin typeface="Cambria Math" panose="02040503050406030204" pitchFamily="18" charset="0"/>
                              <a:ea typeface="Cambria Math" panose="02040503050406030204" pitchFamily="18" charset="0"/>
                            </a:rPr>
                            <m:t>𝑐𝑜𝑢𝑝</m:t>
                          </m:r>
                        </m:sub>
                      </m:sSub>
                      <m:r>
                        <a:rPr lang="en-AU" sz="3600" b="0" i="1" smtClean="0">
                          <a:latin typeface="Cambria Math" panose="02040503050406030204" pitchFamily="18" charset="0"/>
                          <a:ea typeface="Cambria Math" panose="02040503050406030204" pitchFamily="18" charset="0"/>
                        </a:rPr>
                        <m:t>=</m:t>
                      </m:r>
                      <m:r>
                        <a:rPr lang="en-AU" sz="3600" b="0" i="1" smtClean="0">
                          <a:latin typeface="Cambria Math" panose="02040503050406030204" pitchFamily="18" charset="0"/>
                          <a:ea typeface="Cambria Math" panose="02040503050406030204" pitchFamily="18" charset="0"/>
                        </a:rPr>
                        <m:t>𝑔</m:t>
                      </m:r>
                      <m:sSub>
                        <m:sSubPr>
                          <m:ctrlPr>
                            <a:rPr lang="en-AU" sz="3600" b="0" i="1" smtClean="0">
                              <a:latin typeface="Cambria Math" panose="02040503050406030204" pitchFamily="18" charset="0"/>
                              <a:ea typeface="Cambria Math" panose="02040503050406030204" pitchFamily="18" charset="0"/>
                            </a:rPr>
                          </m:ctrlPr>
                        </m:sSubPr>
                        <m:e>
                          <m:r>
                            <a:rPr lang="en-AU" sz="3600" b="0" i="1" smtClean="0">
                              <a:latin typeface="Cambria Math" panose="02040503050406030204" pitchFamily="18" charset="0"/>
                              <a:ea typeface="Cambria Math" panose="02040503050406030204" pitchFamily="18" charset="0"/>
                            </a:rPr>
                            <m:t>𝜎</m:t>
                          </m:r>
                        </m:e>
                        <m:sub>
                          <m:r>
                            <a:rPr lang="en-AU" sz="3600" b="0" i="1" smtClean="0">
                              <a:latin typeface="Cambria Math" panose="02040503050406030204" pitchFamily="18" charset="0"/>
                              <a:ea typeface="Cambria Math" panose="02040503050406030204" pitchFamily="18" charset="0"/>
                            </a:rPr>
                            <m:t>𝑥</m:t>
                          </m:r>
                          <m:r>
                            <a:rPr lang="en-AU" sz="3600" b="0" i="1" smtClean="0">
                              <a:latin typeface="Cambria Math" panose="02040503050406030204" pitchFamily="18" charset="0"/>
                              <a:ea typeface="Cambria Math" panose="02040503050406030204" pitchFamily="18" charset="0"/>
                            </a:rPr>
                            <m:t>,1</m:t>
                          </m:r>
                        </m:sub>
                      </m:sSub>
                      <m:sSub>
                        <m:sSubPr>
                          <m:ctrlPr>
                            <a:rPr lang="en-AU" sz="3600" i="1">
                              <a:latin typeface="Cambria Math" panose="02040503050406030204" pitchFamily="18" charset="0"/>
                              <a:ea typeface="Cambria Math" panose="02040503050406030204" pitchFamily="18" charset="0"/>
                            </a:rPr>
                          </m:ctrlPr>
                        </m:sSubPr>
                        <m:e>
                          <m:r>
                            <a:rPr lang="en-AU" sz="3600" i="1">
                              <a:latin typeface="Cambria Math" panose="02040503050406030204" pitchFamily="18" charset="0"/>
                              <a:ea typeface="Cambria Math" panose="02040503050406030204" pitchFamily="18" charset="0"/>
                            </a:rPr>
                            <m:t>𝜎</m:t>
                          </m:r>
                        </m:e>
                        <m:sub>
                          <m:r>
                            <a:rPr lang="en-AU" sz="3600" i="1">
                              <a:latin typeface="Cambria Math" panose="02040503050406030204" pitchFamily="18" charset="0"/>
                              <a:ea typeface="Cambria Math" panose="02040503050406030204" pitchFamily="18" charset="0"/>
                            </a:rPr>
                            <m:t>𝑥</m:t>
                          </m:r>
                          <m:r>
                            <a:rPr lang="en-AU" sz="3600" i="1">
                              <a:latin typeface="Cambria Math" panose="02040503050406030204" pitchFamily="18" charset="0"/>
                              <a:ea typeface="Cambria Math" panose="02040503050406030204" pitchFamily="18" charset="0"/>
                            </a:rPr>
                            <m:t>,2</m:t>
                          </m:r>
                        </m:sub>
                      </m:sSub>
                    </m:oMath>
                  </m:oMathPara>
                </a14:m>
                <a:endParaRPr lang="en-AU" sz="3600" dirty="0"/>
              </a:p>
            </p:txBody>
          </p:sp>
        </mc:Choice>
        <mc:Fallback>
          <p:sp>
            <p:nvSpPr>
              <p:cNvPr id="3" name="TextBox 2"/>
              <p:cNvSpPr txBox="1">
                <a:spLocks noRot="1" noChangeAspect="1" noMove="1" noResize="1" noEditPoints="1" noAdjustHandles="1" noChangeArrowheads="1" noChangeShapeType="1" noTextEdit="1"/>
              </p:cNvSpPr>
              <p:nvPr/>
            </p:nvSpPr>
            <p:spPr>
              <a:xfrm>
                <a:off x="3646140" y="5949280"/>
                <a:ext cx="4680520" cy="629403"/>
              </a:xfrm>
              <a:prstGeom prst="rect">
                <a:avLst/>
              </a:prstGeom>
              <a:blipFill>
                <a:blip r:embed="rId3"/>
                <a:stretch>
                  <a:fillRect/>
                </a:stretch>
              </a:blipFill>
            </p:spPr>
            <p:txBody>
              <a:bodyPr/>
              <a:lstStyle/>
              <a:p>
                <a:r>
                  <a:rPr lang="en-AU">
                    <a:noFill/>
                  </a:rPr>
                  <a:t> </a:t>
                </a:r>
              </a:p>
            </p:txBody>
          </p:sp>
        </mc:Fallback>
      </mc:AlternateContent>
      <p:grpSp>
        <p:nvGrpSpPr>
          <p:cNvPr id="5" name="Group 4"/>
          <p:cNvGrpSpPr/>
          <p:nvPr/>
        </p:nvGrpSpPr>
        <p:grpSpPr>
          <a:xfrm>
            <a:off x="981844" y="1772815"/>
            <a:ext cx="9868181" cy="3816425"/>
            <a:chOff x="2638028" y="1772815"/>
            <a:chExt cx="6516724" cy="2520281"/>
          </a:xfrm>
        </p:grpSpPr>
        <p:pic>
          <p:nvPicPr>
            <p:cNvPr id="11266" name="Picture 2" descr="https://aip.scitation.org/na101/home/literatum/publisher/aip/journals/content/are/2019/are.2019.6.issue-2/1.5089550/20190617/images/large/1.5089550.figures.online.f3.jpeg"/>
            <p:cNvPicPr>
              <a:picLocks noChangeAspect="1" noChangeArrowheads="1"/>
            </p:cNvPicPr>
            <p:nvPr/>
          </p:nvPicPr>
          <p:blipFill rotWithShape="1">
            <a:blip r:embed="rId4">
              <a:extLst>
                <a:ext uri="{28A0092B-C50C-407E-A947-70E740481C1C}">
                  <a14:useLocalDpi xmlns:a14="http://schemas.microsoft.com/office/drawing/2010/main" val="0"/>
                </a:ext>
              </a:extLst>
            </a:blip>
            <a:srcRect t="53589"/>
            <a:stretch/>
          </p:blipFill>
          <p:spPr bwMode="auto">
            <a:xfrm>
              <a:off x="2638028" y="1910402"/>
              <a:ext cx="3240360" cy="22451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aip.scitation.org/na101/home/literatum/publisher/aip/journals/content/are/2019/are.2019.6.issue-2/1.5089550/20190617/images/large/1.5089550.figures.online.f3.jpeg"/>
            <p:cNvPicPr>
              <a:picLocks noChangeAspect="1" noChangeArrowheads="1"/>
            </p:cNvPicPr>
            <p:nvPr/>
          </p:nvPicPr>
          <p:blipFill rotWithShape="1">
            <a:blip r:embed="rId4">
              <a:extLst>
                <a:ext uri="{28A0092B-C50C-407E-A947-70E740481C1C}">
                  <a14:useLocalDpi xmlns:a14="http://schemas.microsoft.com/office/drawing/2010/main" val="0"/>
                </a:ext>
              </a:extLst>
            </a:blip>
            <a:srcRect t="1" b="47900"/>
            <a:stretch/>
          </p:blipFill>
          <p:spPr bwMode="auto">
            <a:xfrm>
              <a:off x="5914392" y="1772815"/>
              <a:ext cx="3240360" cy="252028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4866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522414" y="274638"/>
            <a:ext cx="10116614" cy="1020762"/>
          </a:xfrm>
        </p:spPr>
        <p:txBody>
          <a:bodyPr/>
          <a:lstStyle/>
          <a:p>
            <a:r>
              <a:rPr lang="en-US" dirty="0" smtClean="0"/>
              <a:t>Superconducting qubits </a:t>
            </a:r>
            <a:r>
              <a:rPr lang="en-US" dirty="0" smtClean="0">
                <a:sym typeface="Wingdings" panose="05000000000000000000" pitchFamily="2" charset="2"/>
              </a:rPr>
              <a:t> 2-qubit operations</a:t>
            </a:r>
            <a:endParaRPr lang="en-US" dirty="0"/>
          </a:p>
        </p:txBody>
      </p:sp>
      <p:pic>
        <p:nvPicPr>
          <p:cNvPr id="4" name="Picture 3"/>
          <p:cNvPicPr>
            <a:picLocks noChangeAspect="1"/>
          </p:cNvPicPr>
          <p:nvPr/>
        </p:nvPicPr>
        <p:blipFill>
          <a:blip r:embed="rId3"/>
          <a:stretch>
            <a:fillRect/>
          </a:stretch>
        </p:blipFill>
        <p:spPr>
          <a:xfrm>
            <a:off x="549796" y="2204864"/>
            <a:ext cx="11034194" cy="4032448"/>
          </a:xfrm>
          <a:prstGeom prst="rect">
            <a:avLst/>
          </a:prstGeom>
        </p:spPr>
      </p:pic>
    </p:spTree>
    <p:extLst>
      <p:ext uri="{BB962C8B-B14F-4D97-AF65-F5344CB8AC3E}">
        <p14:creationId xmlns:p14="http://schemas.microsoft.com/office/powerpoint/2010/main" val="218523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09836" y="274638"/>
            <a:ext cx="10513168" cy="1020762"/>
          </a:xfrm>
        </p:spPr>
        <p:txBody>
          <a:bodyPr/>
          <a:lstStyle/>
          <a:p>
            <a:r>
              <a:rPr lang="en-US" dirty="0" smtClean="0"/>
              <a:t>From </a:t>
            </a:r>
            <a:r>
              <a:rPr lang="en-US" dirty="0" smtClean="0"/>
              <a:t>bits to qubits</a:t>
            </a:r>
            <a:endParaRPr lang="en-US" dirty="0"/>
          </a:p>
        </p:txBody>
      </p:sp>
      <p:sp>
        <p:nvSpPr>
          <p:cNvPr id="19" name="Content Placeholder 2"/>
          <p:cNvSpPr txBox="1">
            <a:spLocks/>
          </p:cNvSpPr>
          <p:nvPr/>
        </p:nvSpPr>
        <p:spPr>
          <a:xfrm>
            <a:off x="909836" y="1725189"/>
            <a:ext cx="4735905" cy="554360"/>
          </a:xfrm>
          <a:prstGeom prst="rect">
            <a:avLst/>
          </a:prstGeom>
        </p:spPr>
        <p:txBody>
          <a:bodyPr vert="horz">
            <a:noAutofit/>
          </a:bodyPr>
          <a:lstStyle>
            <a:defPPr>
              <a:defRPr lang="nl-NL"/>
            </a:defPPr>
            <a:lvl1pPr marL="36576" indent="0">
              <a:spcBef>
                <a:spcPct val="20000"/>
              </a:spcBef>
              <a:buClr>
                <a:schemeClr val="accent1"/>
              </a:buClr>
              <a:buSzPct val="80000"/>
              <a:buFont typeface="Wingdings 2"/>
              <a:buNone/>
              <a:defRPr kumimoji="0" sz="3000"/>
            </a:lvl1pPr>
            <a:lvl2pPr marL="722376" indent="-274320">
              <a:spcBef>
                <a:spcPct val="20000"/>
              </a:spcBef>
              <a:buClr>
                <a:schemeClr val="accent1"/>
              </a:buClr>
              <a:buSzPct val="90000"/>
              <a:buFont typeface="Wingdings 2"/>
              <a:buChar char=""/>
              <a:defRPr kumimoji="0" sz="2600"/>
            </a:lvl2pPr>
            <a:lvl3pPr marL="1005840" indent="-256032">
              <a:spcBef>
                <a:spcPct val="20000"/>
              </a:spcBef>
              <a:buClr>
                <a:schemeClr val="accent2"/>
              </a:buClr>
              <a:buSzPct val="85000"/>
              <a:buFont typeface="Arial"/>
              <a:buChar char="○"/>
              <a:defRPr kumimoji="0" sz="2400"/>
            </a:lvl3pPr>
            <a:lvl4pPr marL="1280160" indent="-237744">
              <a:spcBef>
                <a:spcPct val="20000"/>
              </a:spcBef>
              <a:buClr>
                <a:schemeClr val="accent3"/>
              </a:buClr>
              <a:buSzPct val="90000"/>
              <a:buFont typeface="Wingdings 2"/>
              <a:buChar char=""/>
              <a:defRPr kumimoji="0" sz="2000"/>
            </a:lvl4pPr>
            <a:lvl5pPr marL="1490472" indent="-182880">
              <a:spcBef>
                <a:spcPct val="20000"/>
              </a:spcBef>
              <a:buClr>
                <a:schemeClr val="accent4"/>
              </a:buClr>
              <a:buSzPct val="100000"/>
              <a:buFont typeface="Arial"/>
              <a:buChar char="-"/>
              <a:defRPr kumimoji="0" sz="2000"/>
            </a:lvl5pPr>
            <a:lvl6pPr marL="1700784" indent="-182880">
              <a:spcBef>
                <a:spcPct val="20000"/>
              </a:spcBef>
              <a:buClr>
                <a:schemeClr val="accent5"/>
              </a:buClr>
              <a:buFont typeface="Arial"/>
              <a:buChar char="-"/>
              <a:defRPr kumimoji="0" sz="2000" baseline="0"/>
            </a:lvl6pPr>
            <a:lvl7pPr marL="1920240" indent="-182880">
              <a:spcBef>
                <a:spcPct val="20000"/>
              </a:spcBef>
              <a:buClr>
                <a:schemeClr val="accent6"/>
              </a:buClr>
              <a:buSzPct val="100000"/>
              <a:buFont typeface="Arial"/>
              <a:buChar char="•"/>
              <a:defRPr kumimoji="0" baseline="0"/>
            </a:lvl7pPr>
            <a:lvl8pPr marL="2139696" indent="-182880">
              <a:spcBef>
                <a:spcPct val="20000"/>
              </a:spcBef>
              <a:buClr>
                <a:schemeClr val="accent6"/>
              </a:buClr>
              <a:buFont typeface="Arial"/>
              <a:buChar char="▪"/>
              <a:defRPr kumimoji="0" sz="1600"/>
            </a:lvl8pPr>
            <a:lvl9pPr marL="2331720" indent="-182880">
              <a:spcBef>
                <a:spcPct val="20000"/>
              </a:spcBef>
              <a:buClr>
                <a:schemeClr val="accent6"/>
              </a:buClr>
              <a:buFont typeface="Arial"/>
              <a:buChar char="•"/>
              <a:defRPr kumimoji="0" sz="1600"/>
            </a:lvl9pPr>
          </a:lstStyle>
          <a:p>
            <a:r>
              <a:rPr lang="en-AU" sz="3200" dirty="0" smtClean="0"/>
              <a:t>A qubit is a 2D system:</a:t>
            </a:r>
            <a:endParaRPr lang="en-AU" sz="3200" dirty="0"/>
          </a:p>
        </p:txBody>
      </p:sp>
      <mc:AlternateContent xmlns:mc="http://schemas.openxmlformats.org/markup-compatibility/2006">
        <mc:Choice xmlns:a14="http://schemas.microsoft.com/office/drawing/2010/main" Requires="a14">
          <p:sp>
            <p:nvSpPr>
              <p:cNvPr id="22" name="TextBox 21"/>
              <p:cNvSpPr txBox="1"/>
              <p:nvPr/>
            </p:nvSpPr>
            <p:spPr>
              <a:xfrm>
                <a:off x="1629916" y="2135533"/>
                <a:ext cx="2372381" cy="3165675"/>
              </a:xfrm>
              <a:prstGeom prst="rect">
                <a:avLst/>
              </a:prstGeom>
              <a:noFill/>
            </p:spPr>
            <p:txBody>
              <a:bodyPr wrap="none" rtlCol="0">
                <a:spAutoFit/>
              </a:bodyPr>
              <a:lstStyle/>
              <a:p>
                <a:pPr>
                  <a:lnSpc>
                    <a:spcPct val="150000"/>
                  </a:lnSpc>
                </a:pPr>
                <a14:m>
                  <m:oMathPara xmlns:m="http://schemas.openxmlformats.org/officeDocument/2006/math">
                    <m:oMathParaPr>
                      <m:jc m:val="centerGroup"/>
                    </m:oMathParaPr>
                    <m:oMath xmlns:m="http://schemas.openxmlformats.org/officeDocument/2006/math">
                      <m:d>
                        <m:dPr>
                          <m:begChr m:val="|"/>
                          <m:endChr m:val="⟩"/>
                          <m:ctrlPr>
                            <a:rPr lang="en-AU" sz="4000" b="0" i="1" smtClean="0">
                              <a:latin typeface="Cambria Math" panose="02040503050406030204" pitchFamily="18" charset="0"/>
                            </a:rPr>
                          </m:ctrlPr>
                        </m:dPr>
                        <m:e>
                          <m:r>
                            <a:rPr lang="en-AU" sz="4000" b="0" i="1" smtClean="0">
                              <a:latin typeface="Cambria Math" panose="02040503050406030204" pitchFamily="18" charset="0"/>
                            </a:rPr>
                            <m:t>0</m:t>
                          </m:r>
                        </m:e>
                      </m:d>
                      <m:r>
                        <a:rPr lang="en-AU" sz="4000" b="0" i="1" smtClean="0">
                          <a:latin typeface="Cambria Math" panose="02040503050406030204" pitchFamily="18" charset="0"/>
                        </a:rPr>
                        <m:t>=</m:t>
                      </m:r>
                      <m:d>
                        <m:dPr>
                          <m:ctrlPr>
                            <a:rPr lang="en-AU" sz="4000" b="0" i="1" smtClean="0">
                              <a:latin typeface="Cambria Math" panose="02040503050406030204" pitchFamily="18" charset="0"/>
                            </a:rPr>
                          </m:ctrlPr>
                        </m:dPr>
                        <m:e>
                          <m:m>
                            <m:mPr>
                              <m:mcs>
                                <m:mc>
                                  <m:mcPr>
                                    <m:count m:val="1"/>
                                    <m:mcJc m:val="center"/>
                                  </m:mcPr>
                                </m:mc>
                              </m:mcs>
                              <m:ctrlPr>
                                <a:rPr lang="en-AU" sz="4000" b="0" i="1" smtClean="0">
                                  <a:latin typeface="Cambria Math" panose="02040503050406030204" pitchFamily="18" charset="0"/>
                                </a:rPr>
                              </m:ctrlPr>
                            </m:mPr>
                            <m:mr>
                              <m:e>
                                <m:r>
                                  <a:rPr lang="en-AU" sz="4000" b="0" i="1" smtClean="0">
                                    <a:latin typeface="Cambria Math" panose="02040503050406030204" pitchFamily="18" charset="0"/>
                                  </a:rPr>
                                  <m:t>1</m:t>
                                </m:r>
                              </m:e>
                            </m:mr>
                            <m:mr>
                              <m:e>
                                <m:r>
                                  <a:rPr lang="en-AU" sz="4000" b="0" i="1" smtClean="0">
                                    <a:latin typeface="Cambria Math" panose="02040503050406030204" pitchFamily="18" charset="0"/>
                                  </a:rPr>
                                  <m:t>0</m:t>
                                </m:r>
                              </m:e>
                            </m:mr>
                          </m:m>
                        </m:e>
                      </m:d>
                    </m:oMath>
                  </m:oMathPara>
                </a14:m>
                <a:endParaRPr lang="en-AU" sz="4000" dirty="0" smtClean="0"/>
              </a:p>
              <a:p>
                <a:pPr>
                  <a:lnSpc>
                    <a:spcPct val="150000"/>
                  </a:lnSpc>
                </a:pPr>
                <a14:m>
                  <m:oMathPara xmlns:m="http://schemas.openxmlformats.org/officeDocument/2006/math">
                    <m:oMathParaPr>
                      <m:jc m:val="centerGroup"/>
                    </m:oMathParaPr>
                    <m:oMath xmlns:m="http://schemas.openxmlformats.org/officeDocument/2006/math">
                      <m:d>
                        <m:dPr>
                          <m:begChr m:val="|"/>
                          <m:endChr m:val="⟩"/>
                          <m:ctrlPr>
                            <a:rPr lang="en-AU" sz="4000" i="1">
                              <a:latin typeface="Cambria Math" panose="02040503050406030204" pitchFamily="18" charset="0"/>
                            </a:rPr>
                          </m:ctrlPr>
                        </m:dPr>
                        <m:e>
                          <m:r>
                            <a:rPr lang="en-AU" sz="4000" b="0" i="1" smtClean="0">
                              <a:latin typeface="Cambria Math" panose="02040503050406030204" pitchFamily="18" charset="0"/>
                            </a:rPr>
                            <m:t>1</m:t>
                          </m:r>
                        </m:e>
                      </m:d>
                      <m:r>
                        <a:rPr lang="en-AU" sz="4000" i="1">
                          <a:latin typeface="Cambria Math" panose="02040503050406030204" pitchFamily="18" charset="0"/>
                        </a:rPr>
                        <m:t>=</m:t>
                      </m:r>
                      <m:d>
                        <m:dPr>
                          <m:ctrlPr>
                            <a:rPr lang="en-AU" sz="4000" i="1">
                              <a:latin typeface="Cambria Math" panose="02040503050406030204" pitchFamily="18" charset="0"/>
                            </a:rPr>
                          </m:ctrlPr>
                        </m:dPr>
                        <m:e>
                          <m:m>
                            <m:mPr>
                              <m:mcs>
                                <m:mc>
                                  <m:mcPr>
                                    <m:count m:val="1"/>
                                    <m:mcJc m:val="center"/>
                                  </m:mcPr>
                                </m:mc>
                              </m:mcs>
                              <m:ctrlPr>
                                <a:rPr lang="en-AU" sz="4000" i="1">
                                  <a:latin typeface="Cambria Math" panose="02040503050406030204" pitchFamily="18" charset="0"/>
                                </a:rPr>
                              </m:ctrlPr>
                            </m:mPr>
                            <m:mr>
                              <m:e>
                                <m:r>
                                  <a:rPr lang="en-AU" sz="4000" b="0" i="1" smtClean="0">
                                    <a:latin typeface="Cambria Math" panose="02040503050406030204" pitchFamily="18" charset="0"/>
                                  </a:rPr>
                                  <m:t>0</m:t>
                                </m:r>
                              </m:e>
                            </m:mr>
                            <m:mr>
                              <m:e>
                                <m:r>
                                  <a:rPr lang="en-AU" sz="4000" b="0" i="1" smtClean="0">
                                    <a:latin typeface="Cambria Math" panose="02040503050406030204" pitchFamily="18" charset="0"/>
                                  </a:rPr>
                                  <m:t>1</m:t>
                                </m:r>
                              </m:e>
                            </m:mr>
                          </m:m>
                        </m:e>
                      </m:d>
                    </m:oMath>
                  </m:oMathPara>
                </a14:m>
                <a:endParaRPr lang="en-AU" sz="4000" dirty="0"/>
              </a:p>
            </p:txBody>
          </p:sp>
        </mc:Choice>
        <mc:Fallback>
          <p:sp>
            <p:nvSpPr>
              <p:cNvPr id="22" name="TextBox 21"/>
              <p:cNvSpPr txBox="1">
                <a:spLocks noRot="1" noChangeAspect="1" noMove="1" noResize="1" noEditPoints="1" noAdjustHandles="1" noChangeArrowheads="1" noChangeShapeType="1" noTextEdit="1"/>
              </p:cNvSpPr>
              <p:nvPr/>
            </p:nvSpPr>
            <p:spPr>
              <a:xfrm>
                <a:off x="1629916" y="2135533"/>
                <a:ext cx="2372381" cy="3165675"/>
              </a:xfrm>
              <a:prstGeom prst="rect">
                <a:avLst/>
              </a:prstGeom>
              <a:blipFill>
                <a:blip r:embed="rId3"/>
                <a:stretch>
                  <a:fillRect/>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23" name="Content Placeholder 2"/>
              <p:cNvSpPr txBox="1">
                <a:spLocks/>
              </p:cNvSpPr>
              <p:nvPr/>
            </p:nvSpPr>
            <p:spPr>
              <a:xfrm>
                <a:off x="5121990" y="6236827"/>
                <a:ext cx="6877078" cy="648557"/>
              </a:xfrm>
              <a:prstGeom prst="rect">
                <a:avLst/>
              </a:prstGeom>
            </p:spPr>
            <p:txBody>
              <a:bodyPr vert="horz">
                <a:noAutofit/>
              </a:bodyPr>
              <a:lstStyle>
                <a:defPPr>
                  <a:defRPr lang="nl-NL"/>
                </a:defPPr>
                <a:lvl1pPr marL="36576" indent="0">
                  <a:spcBef>
                    <a:spcPct val="20000"/>
                  </a:spcBef>
                  <a:buClr>
                    <a:schemeClr val="accent1"/>
                  </a:buClr>
                  <a:buSzPct val="80000"/>
                  <a:buFont typeface="Wingdings 2"/>
                  <a:buNone/>
                  <a:defRPr kumimoji="0" sz="3000"/>
                </a:lvl1pPr>
                <a:lvl2pPr marL="722376" indent="-274320">
                  <a:spcBef>
                    <a:spcPct val="20000"/>
                  </a:spcBef>
                  <a:buClr>
                    <a:schemeClr val="accent1"/>
                  </a:buClr>
                  <a:buSzPct val="90000"/>
                  <a:buFont typeface="Wingdings 2"/>
                  <a:buChar char=""/>
                  <a:defRPr kumimoji="0" sz="2600"/>
                </a:lvl2pPr>
                <a:lvl3pPr marL="1005840" indent="-256032">
                  <a:spcBef>
                    <a:spcPct val="20000"/>
                  </a:spcBef>
                  <a:buClr>
                    <a:schemeClr val="accent2"/>
                  </a:buClr>
                  <a:buSzPct val="85000"/>
                  <a:buFont typeface="Arial"/>
                  <a:buChar char="○"/>
                  <a:defRPr kumimoji="0" sz="2400"/>
                </a:lvl3pPr>
                <a:lvl4pPr marL="1280160" indent="-237744">
                  <a:spcBef>
                    <a:spcPct val="20000"/>
                  </a:spcBef>
                  <a:buClr>
                    <a:schemeClr val="accent3"/>
                  </a:buClr>
                  <a:buSzPct val="90000"/>
                  <a:buFont typeface="Wingdings 2"/>
                  <a:buChar char=""/>
                  <a:defRPr kumimoji="0" sz="2000"/>
                </a:lvl4pPr>
                <a:lvl5pPr marL="1490472" indent="-182880">
                  <a:spcBef>
                    <a:spcPct val="20000"/>
                  </a:spcBef>
                  <a:buClr>
                    <a:schemeClr val="accent4"/>
                  </a:buClr>
                  <a:buSzPct val="100000"/>
                  <a:buFont typeface="Arial"/>
                  <a:buChar char="-"/>
                  <a:defRPr kumimoji="0" sz="2000"/>
                </a:lvl5pPr>
                <a:lvl6pPr marL="1700784" indent="-182880">
                  <a:spcBef>
                    <a:spcPct val="20000"/>
                  </a:spcBef>
                  <a:buClr>
                    <a:schemeClr val="accent5"/>
                  </a:buClr>
                  <a:buFont typeface="Arial"/>
                  <a:buChar char="-"/>
                  <a:defRPr kumimoji="0" sz="2000" baseline="0"/>
                </a:lvl6pPr>
                <a:lvl7pPr marL="1920240" indent="-182880">
                  <a:spcBef>
                    <a:spcPct val="20000"/>
                  </a:spcBef>
                  <a:buClr>
                    <a:schemeClr val="accent6"/>
                  </a:buClr>
                  <a:buSzPct val="100000"/>
                  <a:buFont typeface="Arial"/>
                  <a:buChar char="•"/>
                  <a:defRPr kumimoji="0" baseline="0"/>
                </a:lvl7pPr>
                <a:lvl8pPr marL="2139696" indent="-182880">
                  <a:spcBef>
                    <a:spcPct val="20000"/>
                  </a:spcBef>
                  <a:buClr>
                    <a:schemeClr val="accent6"/>
                  </a:buClr>
                  <a:buFont typeface="Arial"/>
                  <a:buChar char="▪"/>
                  <a:defRPr kumimoji="0" sz="1600"/>
                </a:lvl8pPr>
                <a:lvl9pPr marL="2331720" indent="-182880">
                  <a:spcBef>
                    <a:spcPct val="20000"/>
                  </a:spcBef>
                  <a:buClr>
                    <a:schemeClr val="accent6"/>
                  </a:buClr>
                  <a:buFont typeface="Arial"/>
                  <a:buChar char="•"/>
                  <a:defRPr kumimoji="0" sz="1600"/>
                </a:lvl9pPr>
              </a:lstStyle>
              <a:p>
                <a:r>
                  <a:rPr lang="en-AU" sz="3200" dirty="0" smtClean="0"/>
                  <a:t>More generally: </a:t>
                </a:r>
                <a14:m>
                  <m:oMath xmlns:m="http://schemas.openxmlformats.org/officeDocument/2006/math">
                    <m:d>
                      <m:dPr>
                        <m:begChr m:val="|"/>
                        <m:endChr m:val="⟩"/>
                        <m:ctrlPr>
                          <a:rPr lang="en-AU" sz="3200" i="1">
                            <a:latin typeface="Cambria Math" panose="02040503050406030204" pitchFamily="18" charset="0"/>
                          </a:rPr>
                        </m:ctrlPr>
                      </m:dPr>
                      <m:e>
                        <m:r>
                          <a:rPr lang="en-AU" sz="3200" i="1">
                            <a:latin typeface="Cambria Math" panose="02040503050406030204" pitchFamily="18" charset="0"/>
                          </a:rPr>
                          <m:t>𝜓</m:t>
                        </m:r>
                      </m:e>
                    </m:d>
                    <m:r>
                      <a:rPr lang="en-AU" sz="3200" i="1">
                        <a:latin typeface="Cambria Math" panose="02040503050406030204" pitchFamily="18" charset="0"/>
                      </a:rPr>
                      <m:t>=</m:t>
                    </m:r>
                    <m:sSub>
                      <m:sSubPr>
                        <m:ctrlPr>
                          <a:rPr lang="en-AU" sz="3200" i="1">
                            <a:latin typeface="Cambria Math" panose="02040503050406030204" pitchFamily="18" charset="0"/>
                          </a:rPr>
                        </m:ctrlPr>
                      </m:sSubPr>
                      <m:e>
                        <m:r>
                          <a:rPr lang="en-AU" sz="3200" i="1">
                            <a:latin typeface="Cambria Math" panose="02040503050406030204" pitchFamily="18" charset="0"/>
                          </a:rPr>
                          <m:t>𝑐</m:t>
                        </m:r>
                      </m:e>
                      <m:sub>
                        <m:r>
                          <a:rPr lang="en-AU" sz="3200" i="1">
                            <a:latin typeface="Cambria Math" panose="02040503050406030204" pitchFamily="18" charset="0"/>
                          </a:rPr>
                          <m:t>0</m:t>
                        </m:r>
                      </m:sub>
                    </m:sSub>
                    <m:d>
                      <m:dPr>
                        <m:begChr m:val="|"/>
                        <m:endChr m:val="〉"/>
                        <m:ctrlPr>
                          <a:rPr lang="en-AU" sz="3200" i="1">
                            <a:latin typeface="Cambria Math" panose="02040503050406030204" pitchFamily="18" charset="0"/>
                          </a:rPr>
                        </m:ctrlPr>
                      </m:dPr>
                      <m:e>
                        <m:r>
                          <a:rPr lang="en-AU" sz="3200" i="1">
                            <a:latin typeface="Cambria Math" panose="02040503050406030204" pitchFamily="18" charset="0"/>
                          </a:rPr>
                          <m:t>0</m:t>
                        </m:r>
                      </m:e>
                    </m:d>
                    <m:r>
                      <a:rPr lang="en-AU" sz="3200" i="1">
                        <a:latin typeface="Cambria Math"/>
                      </a:rPr>
                      <m:t>+</m:t>
                    </m:r>
                    <m:sSub>
                      <m:sSubPr>
                        <m:ctrlPr>
                          <a:rPr lang="en-AU" sz="3200" i="1">
                            <a:latin typeface="Cambria Math" panose="02040503050406030204" pitchFamily="18" charset="0"/>
                          </a:rPr>
                        </m:ctrlPr>
                      </m:sSubPr>
                      <m:e>
                        <m:r>
                          <a:rPr lang="en-AU" sz="3200" i="1">
                            <a:latin typeface="Cambria Math" panose="02040503050406030204" pitchFamily="18" charset="0"/>
                          </a:rPr>
                          <m:t>𝑐</m:t>
                        </m:r>
                      </m:e>
                      <m:sub>
                        <m:r>
                          <a:rPr lang="en-AU" sz="3200" i="1">
                            <a:latin typeface="Cambria Math" panose="02040503050406030204" pitchFamily="18" charset="0"/>
                          </a:rPr>
                          <m:t>1</m:t>
                        </m:r>
                      </m:sub>
                    </m:sSub>
                    <m:sSup>
                      <m:sSupPr>
                        <m:ctrlPr>
                          <a:rPr lang="en-AU" sz="3200" b="0" i="1" smtClean="0">
                            <a:latin typeface="Cambria Math" panose="02040503050406030204" pitchFamily="18" charset="0"/>
                          </a:rPr>
                        </m:ctrlPr>
                      </m:sSupPr>
                      <m:e>
                        <m:r>
                          <a:rPr lang="en-AU" sz="3200" b="0" i="1" smtClean="0">
                            <a:latin typeface="Cambria Math" panose="02040503050406030204" pitchFamily="18" charset="0"/>
                          </a:rPr>
                          <m:t>𝑒</m:t>
                        </m:r>
                      </m:e>
                      <m:sup>
                        <m:r>
                          <a:rPr lang="en-AU" sz="3200" b="0" i="1" smtClean="0">
                            <a:latin typeface="Cambria Math" panose="02040503050406030204" pitchFamily="18" charset="0"/>
                          </a:rPr>
                          <m:t>𝑖</m:t>
                        </m:r>
                        <m:r>
                          <a:rPr lang="en-AU" sz="3200" b="0" i="1" smtClean="0">
                            <a:latin typeface="Cambria Math" panose="02040503050406030204" pitchFamily="18" charset="0"/>
                          </a:rPr>
                          <m:t>𝜃</m:t>
                        </m:r>
                      </m:sup>
                    </m:sSup>
                    <m:d>
                      <m:dPr>
                        <m:begChr m:val="|"/>
                        <m:endChr m:val="〉"/>
                        <m:ctrlPr>
                          <a:rPr lang="en-AU" sz="3200" i="1">
                            <a:latin typeface="Cambria Math" panose="02040503050406030204" pitchFamily="18" charset="0"/>
                          </a:rPr>
                        </m:ctrlPr>
                      </m:dPr>
                      <m:e>
                        <m:r>
                          <a:rPr lang="en-AU" sz="3200" i="1">
                            <a:latin typeface="Cambria Math" panose="02040503050406030204" pitchFamily="18" charset="0"/>
                          </a:rPr>
                          <m:t>1</m:t>
                        </m:r>
                      </m:e>
                    </m:d>
                  </m:oMath>
                </a14:m>
                <a:endParaRPr lang="en-AU" sz="3200" dirty="0" smtClean="0"/>
              </a:p>
            </p:txBody>
          </p:sp>
        </mc:Choice>
        <mc:Fallback>
          <p:sp>
            <p:nvSpPr>
              <p:cNvPr id="23" name="Content Placeholder 2"/>
              <p:cNvSpPr txBox="1">
                <a:spLocks noRot="1" noChangeAspect="1" noMove="1" noResize="1" noEditPoints="1" noAdjustHandles="1" noChangeArrowheads="1" noChangeShapeType="1" noTextEdit="1"/>
              </p:cNvSpPr>
              <p:nvPr/>
            </p:nvSpPr>
            <p:spPr>
              <a:xfrm>
                <a:off x="5121990" y="6236827"/>
                <a:ext cx="6877078" cy="648557"/>
              </a:xfrm>
              <a:prstGeom prst="rect">
                <a:avLst/>
              </a:prstGeom>
              <a:blipFill>
                <a:blip r:embed="rId4"/>
                <a:stretch>
                  <a:fillRect l="-1684" t="-7547" b="-25472"/>
                </a:stretch>
              </a:blipFill>
            </p:spPr>
            <p:txBody>
              <a:bodyPr/>
              <a:lstStyle/>
              <a:p>
                <a:r>
                  <a:rPr lang="en-AU">
                    <a:noFill/>
                  </a:rPr>
                  <a:t> </a:t>
                </a:r>
              </a:p>
            </p:txBody>
          </p:sp>
        </mc:Fallback>
      </mc:AlternateContent>
      <p:sp>
        <p:nvSpPr>
          <p:cNvPr id="24" name="Content Placeholder 2"/>
          <p:cNvSpPr txBox="1">
            <a:spLocks/>
          </p:cNvSpPr>
          <p:nvPr/>
        </p:nvSpPr>
        <p:spPr>
          <a:xfrm>
            <a:off x="7619281" y="1772816"/>
            <a:ext cx="2826089" cy="554360"/>
          </a:xfrm>
          <a:prstGeom prst="rect">
            <a:avLst/>
          </a:prstGeom>
        </p:spPr>
        <p:txBody>
          <a:bodyPr vert="horz">
            <a:noAutofit/>
          </a:bodyPr>
          <a:lstStyle>
            <a:defPPr>
              <a:defRPr lang="nl-NL"/>
            </a:defPPr>
            <a:lvl1pPr marL="36576" indent="0">
              <a:spcBef>
                <a:spcPct val="20000"/>
              </a:spcBef>
              <a:buClr>
                <a:schemeClr val="accent1"/>
              </a:buClr>
              <a:buSzPct val="80000"/>
              <a:buFont typeface="Wingdings 2"/>
              <a:buNone/>
              <a:defRPr kumimoji="0" sz="3000"/>
            </a:lvl1pPr>
            <a:lvl2pPr marL="722376" indent="-274320">
              <a:spcBef>
                <a:spcPct val="20000"/>
              </a:spcBef>
              <a:buClr>
                <a:schemeClr val="accent1"/>
              </a:buClr>
              <a:buSzPct val="90000"/>
              <a:buFont typeface="Wingdings 2"/>
              <a:buChar char=""/>
              <a:defRPr kumimoji="0" sz="2600"/>
            </a:lvl2pPr>
            <a:lvl3pPr marL="1005840" indent="-256032">
              <a:spcBef>
                <a:spcPct val="20000"/>
              </a:spcBef>
              <a:buClr>
                <a:schemeClr val="accent2"/>
              </a:buClr>
              <a:buSzPct val="85000"/>
              <a:buFont typeface="Arial"/>
              <a:buChar char="○"/>
              <a:defRPr kumimoji="0" sz="2400"/>
            </a:lvl3pPr>
            <a:lvl4pPr marL="1280160" indent="-237744">
              <a:spcBef>
                <a:spcPct val="20000"/>
              </a:spcBef>
              <a:buClr>
                <a:schemeClr val="accent3"/>
              </a:buClr>
              <a:buSzPct val="90000"/>
              <a:buFont typeface="Wingdings 2"/>
              <a:buChar char=""/>
              <a:defRPr kumimoji="0" sz="2000"/>
            </a:lvl4pPr>
            <a:lvl5pPr marL="1490472" indent="-182880">
              <a:spcBef>
                <a:spcPct val="20000"/>
              </a:spcBef>
              <a:buClr>
                <a:schemeClr val="accent4"/>
              </a:buClr>
              <a:buSzPct val="100000"/>
              <a:buFont typeface="Arial"/>
              <a:buChar char="-"/>
              <a:defRPr kumimoji="0" sz="2000"/>
            </a:lvl5pPr>
            <a:lvl6pPr marL="1700784" indent="-182880">
              <a:spcBef>
                <a:spcPct val="20000"/>
              </a:spcBef>
              <a:buClr>
                <a:schemeClr val="accent5"/>
              </a:buClr>
              <a:buFont typeface="Arial"/>
              <a:buChar char="-"/>
              <a:defRPr kumimoji="0" sz="2000" baseline="0"/>
            </a:lvl6pPr>
            <a:lvl7pPr marL="1920240" indent="-182880">
              <a:spcBef>
                <a:spcPct val="20000"/>
              </a:spcBef>
              <a:buClr>
                <a:schemeClr val="accent6"/>
              </a:buClr>
              <a:buSzPct val="100000"/>
              <a:buFont typeface="Arial"/>
              <a:buChar char="•"/>
              <a:defRPr kumimoji="0" baseline="0"/>
            </a:lvl7pPr>
            <a:lvl8pPr marL="2139696" indent="-182880">
              <a:spcBef>
                <a:spcPct val="20000"/>
              </a:spcBef>
              <a:buClr>
                <a:schemeClr val="accent6"/>
              </a:buClr>
              <a:buFont typeface="Arial"/>
              <a:buChar char="▪"/>
              <a:defRPr kumimoji="0" sz="1600"/>
            </a:lvl8pPr>
            <a:lvl9pPr marL="2331720" indent="-182880">
              <a:spcBef>
                <a:spcPct val="20000"/>
              </a:spcBef>
              <a:buClr>
                <a:schemeClr val="accent6"/>
              </a:buClr>
              <a:buFont typeface="Arial"/>
              <a:buChar char="•"/>
              <a:defRPr kumimoji="0" sz="1600"/>
            </a:lvl9pPr>
          </a:lstStyle>
          <a:p>
            <a:r>
              <a:rPr lang="en-AU" sz="3200" dirty="0"/>
              <a:t>Quantum bits</a:t>
            </a:r>
            <a:r>
              <a:rPr lang="en-AU" sz="3200" dirty="0" smtClean="0"/>
              <a:t>:</a:t>
            </a:r>
            <a:endParaRPr lang="en-AU" sz="3200" dirty="0"/>
          </a:p>
        </p:txBody>
      </p:sp>
      <mc:AlternateContent xmlns:mc="http://schemas.openxmlformats.org/markup-compatibility/2006">
        <mc:Choice xmlns:a14="http://schemas.microsoft.com/office/drawing/2010/main" Requires="a14">
          <p:sp>
            <p:nvSpPr>
              <p:cNvPr id="25" name="TextBox 24"/>
              <p:cNvSpPr txBox="1"/>
              <p:nvPr/>
            </p:nvSpPr>
            <p:spPr>
              <a:xfrm>
                <a:off x="7547273" y="2506026"/>
                <a:ext cx="4451795"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AU" sz="4000" b="0" i="1" smtClean="0">
                              <a:latin typeface="Cambria Math" panose="02040503050406030204" pitchFamily="18" charset="0"/>
                            </a:rPr>
                          </m:ctrlPr>
                        </m:dPr>
                        <m:e>
                          <m:r>
                            <a:rPr lang="en-AU" sz="4000" b="0" i="1" smtClean="0">
                              <a:latin typeface="Cambria Math" panose="02040503050406030204" pitchFamily="18" charset="0"/>
                            </a:rPr>
                            <m:t>𝜓</m:t>
                          </m:r>
                        </m:e>
                      </m:d>
                      <m:r>
                        <a:rPr lang="en-AU" sz="4000" b="0" i="1" smtClean="0">
                          <a:latin typeface="Cambria Math" panose="02040503050406030204" pitchFamily="18" charset="0"/>
                        </a:rPr>
                        <m:t>=</m:t>
                      </m:r>
                      <m:sSub>
                        <m:sSubPr>
                          <m:ctrlPr>
                            <a:rPr lang="en-AU" sz="4000" b="0" i="1" smtClean="0">
                              <a:latin typeface="Cambria Math" panose="02040503050406030204" pitchFamily="18" charset="0"/>
                            </a:rPr>
                          </m:ctrlPr>
                        </m:sSubPr>
                        <m:e>
                          <m:r>
                            <a:rPr lang="en-AU" sz="4000" b="0" i="1" smtClean="0">
                              <a:latin typeface="Cambria Math" panose="02040503050406030204" pitchFamily="18" charset="0"/>
                            </a:rPr>
                            <m:t>𝑐</m:t>
                          </m:r>
                        </m:e>
                        <m:sub>
                          <m:r>
                            <a:rPr lang="en-AU" sz="4000" b="0" i="1" smtClean="0">
                              <a:latin typeface="Cambria Math" panose="02040503050406030204" pitchFamily="18" charset="0"/>
                            </a:rPr>
                            <m:t>0</m:t>
                          </m:r>
                        </m:sub>
                      </m:sSub>
                      <m:d>
                        <m:dPr>
                          <m:begChr m:val="|"/>
                          <m:endChr m:val="〉"/>
                          <m:ctrlPr>
                            <a:rPr lang="en-AU" sz="4000" b="0" i="1" smtClean="0">
                              <a:latin typeface="Cambria Math" panose="02040503050406030204" pitchFamily="18" charset="0"/>
                            </a:rPr>
                          </m:ctrlPr>
                        </m:dPr>
                        <m:e>
                          <m:r>
                            <a:rPr lang="en-AU" sz="4000" b="0" i="1" smtClean="0">
                              <a:latin typeface="Cambria Math" panose="02040503050406030204" pitchFamily="18" charset="0"/>
                            </a:rPr>
                            <m:t>0</m:t>
                          </m:r>
                        </m:e>
                      </m:d>
                      <m:r>
                        <a:rPr lang="en-AU" sz="4000" b="0" i="1" smtClean="0">
                          <a:latin typeface="Cambria Math"/>
                        </a:rPr>
                        <m:t>+</m:t>
                      </m:r>
                      <m:sSub>
                        <m:sSubPr>
                          <m:ctrlPr>
                            <a:rPr lang="en-AU" sz="4000" b="0" i="1" smtClean="0">
                              <a:latin typeface="Cambria Math" panose="02040503050406030204" pitchFamily="18" charset="0"/>
                            </a:rPr>
                          </m:ctrlPr>
                        </m:sSubPr>
                        <m:e>
                          <m:r>
                            <a:rPr lang="en-AU" sz="4000" b="0" i="1" smtClean="0">
                              <a:latin typeface="Cambria Math" panose="02040503050406030204" pitchFamily="18" charset="0"/>
                            </a:rPr>
                            <m:t>𝑐</m:t>
                          </m:r>
                        </m:e>
                        <m:sub>
                          <m:r>
                            <a:rPr lang="en-AU" sz="4000" b="0" i="1" smtClean="0">
                              <a:latin typeface="Cambria Math" panose="02040503050406030204" pitchFamily="18" charset="0"/>
                            </a:rPr>
                            <m:t>1</m:t>
                          </m:r>
                        </m:sub>
                      </m:sSub>
                      <m:d>
                        <m:dPr>
                          <m:begChr m:val="|"/>
                          <m:endChr m:val="〉"/>
                          <m:ctrlPr>
                            <a:rPr lang="en-AU" sz="4000" b="0" i="1" smtClean="0">
                              <a:latin typeface="Cambria Math" panose="02040503050406030204" pitchFamily="18" charset="0"/>
                            </a:rPr>
                          </m:ctrlPr>
                        </m:dPr>
                        <m:e>
                          <m:r>
                            <a:rPr lang="en-AU" sz="4000" b="0" i="1" smtClean="0">
                              <a:latin typeface="Cambria Math" panose="02040503050406030204" pitchFamily="18" charset="0"/>
                            </a:rPr>
                            <m:t>1</m:t>
                          </m:r>
                        </m:e>
                      </m:d>
                    </m:oMath>
                  </m:oMathPara>
                </a14:m>
                <a:endParaRPr lang="en-AU" sz="4000" dirty="0"/>
              </a:p>
            </p:txBody>
          </p:sp>
        </mc:Choice>
        <mc:Fallback>
          <p:sp>
            <p:nvSpPr>
              <p:cNvPr id="25" name="TextBox 24"/>
              <p:cNvSpPr txBox="1">
                <a:spLocks noRot="1" noChangeAspect="1" noMove="1" noResize="1" noEditPoints="1" noAdjustHandles="1" noChangeArrowheads="1" noChangeShapeType="1" noTextEdit="1"/>
              </p:cNvSpPr>
              <p:nvPr/>
            </p:nvSpPr>
            <p:spPr>
              <a:xfrm>
                <a:off x="7547273" y="2506026"/>
                <a:ext cx="4451795" cy="707886"/>
              </a:xfrm>
              <a:prstGeom prst="rect">
                <a:avLst/>
              </a:prstGeom>
              <a:blipFill>
                <a:blip r:embed="rId5"/>
                <a:stretch>
                  <a:fillRect/>
                </a:stretch>
              </a:blipFill>
            </p:spPr>
            <p:txBody>
              <a:bodyPr/>
              <a:lstStyle/>
              <a:p>
                <a:r>
                  <a:rPr lang="en-AU">
                    <a:noFill/>
                  </a:rPr>
                  <a:t> </a:t>
                </a:r>
              </a:p>
            </p:txBody>
          </p:sp>
        </mc:Fallback>
      </mc:AlternateContent>
      <p:grpSp>
        <p:nvGrpSpPr>
          <p:cNvPr id="28" name="Group 27"/>
          <p:cNvGrpSpPr/>
          <p:nvPr/>
        </p:nvGrpSpPr>
        <p:grpSpPr>
          <a:xfrm>
            <a:off x="5662364" y="2547482"/>
            <a:ext cx="4842313" cy="3617822"/>
            <a:chOff x="7018066" y="1700808"/>
            <a:chExt cx="4842313" cy="3617822"/>
          </a:xfrm>
        </p:grpSpPr>
        <p:grpSp>
          <p:nvGrpSpPr>
            <p:cNvPr id="29" name="Group 28"/>
            <p:cNvGrpSpPr>
              <a:grpSpLocks noChangeAspect="1"/>
            </p:cNvGrpSpPr>
            <p:nvPr/>
          </p:nvGrpSpPr>
          <p:grpSpPr>
            <a:xfrm>
              <a:off x="7018066" y="2344595"/>
              <a:ext cx="2024572" cy="2389260"/>
              <a:chOff x="4499992" y="2001836"/>
              <a:chExt cx="3600000" cy="4248472"/>
            </a:xfrm>
          </p:grpSpPr>
          <p:sp>
            <p:nvSpPr>
              <p:cNvPr id="33" name="Oval 32"/>
              <p:cNvSpPr/>
              <p:nvPr/>
            </p:nvSpPr>
            <p:spPr>
              <a:xfrm>
                <a:off x="4499992" y="3630312"/>
                <a:ext cx="3600000"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4" name="Straight Arrow Connector 33"/>
              <p:cNvCxnSpPr/>
              <p:nvPr/>
            </p:nvCxnSpPr>
            <p:spPr>
              <a:xfrm>
                <a:off x="6299992" y="2001836"/>
                <a:ext cx="0" cy="4248472"/>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4860032" y="3630312"/>
                <a:ext cx="2520280" cy="101734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4996692" y="3637668"/>
                <a:ext cx="2808312" cy="936104"/>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4499992" y="2343404"/>
                <a:ext cx="3600000" cy="3600000"/>
              </a:xfrm>
              <a:prstGeom prst="ellipse">
                <a:avLst/>
              </a:prstGeom>
              <a:solidFill>
                <a:srgbClr val="008DF6">
                  <a:alpha val="42000"/>
                </a:srgbClr>
              </a:solidFill>
              <a:scene3d>
                <a:camera prst="orthographicFront"/>
                <a:lightRig rig="soft" dir="t"/>
              </a:scene3d>
              <a:sp3d prstMaterial="powder">
                <a:bevelT w="1800000" h="18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8" name="Straight Arrow Connector 37"/>
              <p:cNvCxnSpPr/>
              <p:nvPr/>
            </p:nvCxnSpPr>
            <p:spPr>
              <a:xfrm flipH="1" flipV="1">
                <a:off x="5148064" y="3063484"/>
                <a:ext cx="1151928" cy="1008112"/>
              </a:xfrm>
              <a:prstGeom prst="straightConnector1">
                <a:avLst/>
              </a:prstGeom>
              <a:ln w="38100">
                <a:solidFill>
                  <a:srgbClr val="FFC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0" name="TextBox 29"/>
                <p:cNvSpPr txBox="1"/>
                <p:nvPr/>
              </p:nvSpPr>
              <p:spPr>
                <a:xfrm>
                  <a:off x="7638110" y="1700808"/>
                  <a:ext cx="77136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sz="3200" b="0" i="1" smtClean="0">
                            <a:latin typeface="Cambria Math" panose="02040503050406030204" pitchFamily="18" charset="0"/>
                          </a:rPr>
                          <m:t>|1⟩</m:t>
                        </m:r>
                      </m:oMath>
                    </m:oMathPara>
                  </a14:m>
                  <a:endParaRPr lang="en-AU" sz="3200" dirty="0"/>
                </a:p>
              </p:txBody>
            </p:sp>
          </mc:Choice>
          <mc:Fallback xmlns="">
            <p:sp>
              <p:nvSpPr>
                <p:cNvPr id="12" name="TextBox 11"/>
                <p:cNvSpPr txBox="1">
                  <a:spLocks noRot="1" noChangeAspect="1" noMove="1" noResize="1" noEditPoints="1" noAdjustHandles="1" noChangeArrowheads="1" noChangeShapeType="1" noTextEdit="1"/>
                </p:cNvSpPr>
                <p:nvPr/>
              </p:nvSpPr>
              <p:spPr>
                <a:xfrm>
                  <a:off x="7638110" y="1700808"/>
                  <a:ext cx="771365" cy="584775"/>
                </a:xfrm>
                <a:prstGeom prst="rect">
                  <a:avLst/>
                </a:prstGeom>
                <a:blipFill>
                  <a:blip r:embed="rId6"/>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7648323" y="4733855"/>
                  <a:ext cx="77136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sz="3200" b="0" i="1" smtClean="0">
                            <a:latin typeface="Cambria Math" panose="02040503050406030204" pitchFamily="18" charset="0"/>
                          </a:rPr>
                          <m:t>|0⟩</m:t>
                        </m:r>
                      </m:oMath>
                    </m:oMathPara>
                  </a14:m>
                  <a:endParaRPr lang="en-AU" sz="3200" dirty="0"/>
                </a:p>
              </p:txBody>
            </p:sp>
          </mc:Choice>
          <mc:Fallback xmlns="">
            <p:sp>
              <p:nvSpPr>
                <p:cNvPr id="14" name="TextBox 13"/>
                <p:cNvSpPr txBox="1">
                  <a:spLocks noRot="1" noChangeAspect="1" noMove="1" noResize="1" noEditPoints="1" noAdjustHandles="1" noChangeArrowheads="1" noChangeShapeType="1" noTextEdit="1"/>
                </p:cNvSpPr>
                <p:nvPr/>
              </p:nvSpPr>
              <p:spPr>
                <a:xfrm>
                  <a:off x="7648323" y="4733855"/>
                  <a:ext cx="771365" cy="584775"/>
                </a:xfrm>
                <a:prstGeom prst="rect">
                  <a:avLst/>
                </a:prstGeom>
                <a:blipFill>
                  <a:blip r:embed="rId7"/>
                  <a:stretch>
                    <a:fillRect/>
                  </a:stretch>
                </a:blipFill>
              </p:spPr>
              <p:txBody>
                <a:bodyPr/>
                <a:lstStyle/>
                <a:p>
                  <a:r>
                    <a:rPr lang="en-AU">
                      <a:noFill/>
                    </a:rPr>
                    <a:t> </a:t>
                  </a:r>
                </a:p>
              </p:txBody>
            </p:sp>
          </mc:Fallback>
        </mc:AlternateContent>
        <p:sp>
          <p:nvSpPr>
            <p:cNvPr id="32" name="Content Placeholder 2"/>
            <p:cNvSpPr txBox="1">
              <a:spLocks/>
            </p:cNvSpPr>
            <p:nvPr/>
          </p:nvSpPr>
          <p:spPr>
            <a:xfrm>
              <a:off x="9034290" y="3972182"/>
              <a:ext cx="2826089" cy="554360"/>
            </a:xfrm>
            <a:prstGeom prst="rect">
              <a:avLst/>
            </a:prstGeom>
          </p:spPr>
          <p:txBody>
            <a:bodyPr vert="horz">
              <a:noAutofit/>
            </a:bodyPr>
            <a:lstStyle>
              <a:defPPr>
                <a:defRPr lang="nl-NL"/>
              </a:defPPr>
              <a:lvl1pPr marL="36576" indent="0">
                <a:spcBef>
                  <a:spcPct val="20000"/>
                </a:spcBef>
                <a:buClr>
                  <a:schemeClr val="accent1"/>
                </a:buClr>
                <a:buSzPct val="80000"/>
                <a:buFont typeface="Wingdings 2"/>
                <a:buNone/>
                <a:defRPr kumimoji="0" sz="3000"/>
              </a:lvl1pPr>
              <a:lvl2pPr marL="722376" indent="-274320">
                <a:spcBef>
                  <a:spcPct val="20000"/>
                </a:spcBef>
                <a:buClr>
                  <a:schemeClr val="accent1"/>
                </a:buClr>
                <a:buSzPct val="90000"/>
                <a:buFont typeface="Wingdings 2"/>
                <a:buChar char=""/>
                <a:defRPr kumimoji="0" sz="2600"/>
              </a:lvl2pPr>
              <a:lvl3pPr marL="1005840" indent="-256032">
                <a:spcBef>
                  <a:spcPct val="20000"/>
                </a:spcBef>
                <a:buClr>
                  <a:schemeClr val="accent2"/>
                </a:buClr>
                <a:buSzPct val="85000"/>
                <a:buFont typeface="Arial"/>
                <a:buChar char="○"/>
                <a:defRPr kumimoji="0" sz="2400"/>
              </a:lvl3pPr>
              <a:lvl4pPr marL="1280160" indent="-237744">
                <a:spcBef>
                  <a:spcPct val="20000"/>
                </a:spcBef>
                <a:buClr>
                  <a:schemeClr val="accent3"/>
                </a:buClr>
                <a:buSzPct val="90000"/>
                <a:buFont typeface="Wingdings 2"/>
                <a:buChar char=""/>
                <a:defRPr kumimoji="0" sz="2000"/>
              </a:lvl4pPr>
              <a:lvl5pPr marL="1490472" indent="-182880">
                <a:spcBef>
                  <a:spcPct val="20000"/>
                </a:spcBef>
                <a:buClr>
                  <a:schemeClr val="accent4"/>
                </a:buClr>
                <a:buSzPct val="100000"/>
                <a:buFont typeface="Arial"/>
                <a:buChar char="-"/>
                <a:defRPr kumimoji="0" sz="2000"/>
              </a:lvl5pPr>
              <a:lvl6pPr marL="1700784" indent="-182880">
                <a:spcBef>
                  <a:spcPct val="20000"/>
                </a:spcBef>
                <a:buClr>
                  <a:schemeClr val="accent5"/>
                </a:buClr>
                <a:buFont typeface="Arial"/>
                <a:buChar char="-"/>
                <a:defRPr kumimoji="0" sz="2000" baseline="0"/>
              </a:lvl6pPr>
              <a:lvl7pPr marL="1920240" indent="-182880">
                <a:spcBef>
                  <a:spcPct val="20000"/>
                </a:spcBef>
                <a:buClr>
                  <a:schemeClr val="accent6"/>
                </a:buClr>
                <a:buSzPct val="100000"/>
                <a:buFont typeface="Arial"/>
                <a:buChar char="•"/>
                <a:defRPr kumimoji="0" baseline="0"/>
              </a:lvl7pPr>
              <a:lvl8pPr marL="2139696" indent="-182880">
                <a:spcBef>
                  <a:spcPct val="20000"/>
                </a:spcBef>
                <a:buClr>
                  <a:schemeClr val="accent6"/>
                </a:buClr>
                <a:buFont typeface="Arial"/>
                <a:buChar char="▪"/>
                <a:defRPr kumimoji="0" sz="1600"/>
              </a:lvl8pPr>
              <a:lvl9pPr marL="2331720" indent="-182880">
                <a:spcBef>
                  <a:spcPct val="20000"/>
                </a:spcBef>
                <a:buClr>
                  <a:schemeClr val="accent6"/>
                </a:buClr>
                <a:buFont typeface="Arial"/>
                <a:buChar char="•"/>
                <a:defRPr kumimoji="0" sz="1600"/>
              </a:lvl9pPr>
            </a:lstStyle>
            <a:p>
              <a:r>
                <a:rPr lang="en-AU" sz="3200" dirty="0" smtClean="0"/>
                <a:t>Bloch’s sphere</a:t>
              </a:r>
              <a:endParaRPr lang="en-AU" sz="3200" dirty="0"/>
            </a:p>
          </p:txBody>
        </p:sp>
      </p:grpSp>
    </p:spTree>
    <p:extLst>
      <p:ext uri="{BB962C8B-B14F-4D97-AF65-F5344CB8AC3E}">
        <p14:creationId xmlns:p14="http://schemas.microsoft.com/office/powerpoint/2010/main" val="368545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Superconducting </a:t>
            </a:r>
            <a:r>
              <a:rPr lang="en-US" dirty="0" smtClean="0"/>
              <a:t>qubits</a:t>
            </a:r>
            <a:endParaRPr lang="en-US" dirty="0"/>
          </a:p>
        </p:txBody>
      </p:sp>
      <p:pic>
        <p:nvPicPr>
          <p:cNvPr id="7174" name="Picture 6" descr="Image result for ibm quantum compu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9138" y="2808113"/>
            <a:ext cx="3621178" cy="371723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google quantum computer"/>
          <p:cNvPicPr>
            <a:picLocks noChangeAspect="1" noChangeArrowheads="1"/>
          </p:cNvPicPr>
          <p:nvPr/>
        </p:nvPicPr>
        <p:blipFill rotWithShape="1">
          <a:blip r:embed="rId4">
            <a:extLst>
              <a:ext uri="{28A0092B-C50C-407E-A947-70E740481C1C}">
                <a14:useLocalDpi xmlns:a14="http://schemas.microsoft.com/office/drawing/2010/main" val="0"/>
              </a:ext>
            </a:extLst>
          </a:blip>
          <a:srcRect l="25987"/>
          <a:stretch/>
        </p:blipFill>
        <p:spPr bwMode="auto">
          <a:xfrm>
            <a:off x="7174532" y="2808112"/>
            <a:ext cx="4284152" cy="371723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Goog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4692" y="2193749"/>
            <a:ext cx="1752600" cy="571501"/>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Image result for ib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4623" y="2187763"/>
            <a:ext cx="1570208" cy="576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54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Inside a quantum computing lab</a:t>
            </a:r>
            <a:endParaRPr lang="en-AU" dirty="0"/>
          </a:p>
        </p:txBody>
      </p:sp>
      <p:pic>
        <p:nvPicPr>
          <p:cNvPr id="1026" name="Picture 2" descr="quantum computing l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578" y="1776390"/>
            <a:ext cx="10875442" cy="4892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21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Cold </a:t>
            </a:r>
            <a:r>
              <a:rPr lang="en-US" dirty="0" smtClean="0"/>
              <a:t>qubits</a:t>
            </a:r>
            <a:endParaRPr lang="en-US" dirty="0"/>
          </a:p>
        </p:txBody>
      </p:sp>
      <p:sp>
        <p:nvSpPr>
          <p:cNvPr id="3" name="Content Placeholder 2"/>
          <p:cNvSpPr>
            <a:spLocks noGrp="1"/>
          </p:cNvSpPr>
          <p:nvPr>
            <p:ph sz="half" idx="2"/>
          </p:nvPr>
        </p:nvSpPr>
        <p:spPr>
          <a:xfrm>
            <a:off x="5806380" y="1772816"/>
            <a:ext cx="5544615" cy="4260304"/>
          </a:xfrm>
        </p:spPr>
        <p:txBody>
          <a:bodyPr>
            <a:noAutofit/>
          </a:bodyPr>
          <a:lstStyle/>
          <a:p>
            <a:r>
              <a:rPr lang="en-AU" sz="2800" dirty="0" smtClean="0"/>
              <a:t>Qubit systems are extremely sensitive to their environment</a:t>
            </a:r>
          </a:p>
          <a:p>
            <a:r>
              <a:rPr lang="en-AU" sz="2800" dirty="0" smtClean="0"/>
              <a:t>The most effective way to ‘quiet down’ the environment is to ‘freeze’ it </a:t>
            </a:r>
            <a:r>
              <a:rPr lang="en-AU" sz="2800" dirty="0" smtClean="0">
                <a:sym typeface="Wingdings" panose="05000000000000000000" pitchFamily="2" charset="2"/>
              </a:rPr>
              <a:t> 0 K (-273 C)</a:t>
            </a:r>
            <a:endParaRPr lang="en-AU" sz="2800" dirty="0" smtClean="0"/>
          </a:p>
          <a:p>
            <a:r>
              <a:rPr lang="en-AU" sz="2800" dirty="0" smtClean="0"/>
              <a:t>How low can we go?</a:t>
            </a:r>
          </a:p>
          <a:p>
            <a:pPr lvl="1"/>
            <a:r>
              <a:rPr lang="en-AU" sz="2400" dirty="0" smtClean="0"/>
              <a:t>Liquid Nitrogen </a:t>
            </a:r>
            <a:r>
              <a:rPr lang="en-AU" sz="2400" dirty="0" smtClean="0">
                <a:sym typeface="Wingdings" panose="05000000000000000000" pitchFamily="2" charset="2"/>
              </a:rPr>
              <a:t> 77 K (-196 C)</a:t>
            </a:r>
          </a:p>
          <a:p>
            <a:pPr lvl="1"/>
            <a:r>
              <a:rPr lang="en-AU" sz="2400" dirty="0" smtClean="0">
                <a:sym typeface="Wingdings" panose="05000000000000000000" pitchFamily="2" charset="2"/>
              </a:rPr>
              <a:t>Liquid Helium  4 K (-269 C)</a:t>
            </a:r>
          </a:p>
          <a:p>
            <a:pPr lvl="1"/>
            <a:r>
              <a:rPr lang="en-AU" sz="2400" dirty="0" smtClean="0">
                <a:sym typeface="Wingdings" panose="05000000000000000000" pitchFamily="2" charset="2"/>
              </a:rPr>
              <a:t>Dilution fridge  10 </a:t>
            </a:r>
            <a:r>
              <a:rPr lang="en-AU" sz="2400" dirty="0" err="1" smtClean="0">
                <a:sym typeface="Wingdings" panose="05000000000000000000" pitchFamily="2" charset="2"/>
              </a:rPr>
              <a:t>mK</a:t>
            </a:r>
            <a:r>
              <a:rPr lang="en-AU" sz="2400" dirty="0" smtClean="0">
                <a:sym typeface="Wingdings" panose="05000000000000000000" pitchFamily="2" charset="2"/>
              </a:rPr>
              <a:t> (272.99 C)</a:t>
            </a:r>
            <a:endParaRPr lang="en-AU" sz="2400" dirty="0"/>
          </a:p>
        </p:txBody>
      </p:sp>
      <p:pic>
        <p:nvPicPr>
          <p:cNvPr id="8198"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868" y="1844824"/>
            <a:ext cx="3600400" cy="48036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21219185">
            <a:off x="6452353" y="6042813"/>
            <a:ext cx="5976664" cy="369332"/>
          </a:xfrm>
          <a:prstGeom prst="rect">
            <a:avLst/>
          </a:prstGeom>
          <a:noFill/>
        </p:spPr>
        <p:txBody>
          <a:bodyPr wrap="square" rtlCol="0">
            <a:spAutoFit/>
          </a:bodyPr>
          <a:lstStyle/>
          <a:p>
            <a:pPr>
              <a:lnSpc>
                <a:spcPct val="90000"/>
              </a:lnSpc>
            </a:pPr>
            <a:r>
              <a:rPr lang="en-AU" sz="2000" dirty="0" smtClean="0">
                <a:solidFill>
                  <a:schemeClr val="accent1"/>
                </a:solidFill>
              </a:rPr>
              <a:t>YouTube: Quantum </a:t>
            </a:r>
            <a:r>
              <a:rPr lang="en-AU" sz="2000" dirty="0">
                <a:solidFill>
                  <a:schemeClr val="accent1"/>
                </a:solidFill>
              </a:rPr>
              <a:t>Cooling to (Near) Absolute </a:t>
            </a:r>
            <a:r>
              <a:rPr lang="en-AU" sz="2000" dirty="0" smtClean="0">
                <a:solidFill>
                  <a:schemeClr val="accent1"/>
                </a:solidFill>
              </a:rPr>
              <a:t>Zero</a:t>
            </a:r>
            <a:endParaRPr lang="en-AU" sz="2000" dirty="0">
              <a:solidFill>
                <a:schemeClr val="accent1"/>
              </a:solidFill>
            </a:endParaRPr>
          </a:p>
        </p:txBody>
      </p:sp>
    </p:spTree>
    <p:extLst>
      <p:ext uri="{BB962C8B-B14F-4D97-AF65-F5344CB8AC3E}">
        <p14:creationId xmlns:p14="http://schemas.microsoft.com/office/powerpoint/2010/main" val="98976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2500"/>
                            </p:stCondLst>
                            <p:childTnLst>
                              <p:par>
                                <p:cTn id="9" presetID="10" presetClass="entr" presetSubtype="0"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Quantum computer buyer’s guide</a:t>
            </a:r>
            <a:endParaRPr lang="en-AU" dirty="0"/>
          </a:p>
        </p:txBody>
      </p:sp>
      <p:pic>
        <p:nvPicPr>
          <p:cNvPr id="4" name="Picture 10" descr="http://www.newscientist.com/data/images/archive/2991/29910901.jpg"/>
          <p:cNvPicPr>
            <a:picLocks noChangeAspect="1" noChangeArrowheads="1"/>
          </p:cNvPicPr>
          <p:nvPr/>
        </p:nvPicPr>
        <p:blipFill rotWithShape="1">
          <a:blip r:embed="rId2">
            <a:extLst>
              <a:ext uri="{28A0092B-C50C-407E-A947-70E740481C1C}">
                <a14:useLocalDpi xmlns:a14="http://schemas.microsoft.com/office/drawing/2010/main" val="0"/>
              </a:ext>
            </a:extLst>
          </a:blip>
          <a:srcRect b="4158"/>
          <a:stretch/>
        </p:blipFill>
        <p:spPr bwMode="auto">
          <a:xfrm>
            <a:off x="2422004" y="1820210"/>
            <a:ext cx="6192688" cy="481543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830716" y="6236576"/>
            <a:ext cx="2232248" cy="369332"/>
          </a:xfrm>
          <a:prstGeom prst="rect">
            <a:avLst/>
          </a:prstGeom>
        </p:spPr>
        <p:txBody>
          <a:bodyPr wrap="square">
            <a:spAutoFit/>
          </a:bodyPr>
          <a:lstStyle/>
          <a:p>
            <a:r>
              <a:rPr lang="en-AU" dirty="0" smtClean="0"/>
              <a:t>New Scientist (2014)</a:t>
            </a:r>
            <a:endParaRPr lang="en-AU" dirty="0"/>
          </a:p>
        </p:txBody>
      </p:sp>
    </p:spTree>
    <p:extLst>
      <p:ext uri="{BB962C8B-B14F-4D97-AF65-F5344CB8AC3E}">
        <p14:creationId xmlns:p14="http://schemas.microsoft.com/office/powerpoint/2010/main" val="233791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Qubit operations in the lab</a:t>
            </a:r>
            <a:endParaRPr lang="en-US" dirty="0"/>
          </a:p>
        </p:txBody>
      </p:sp>
      <mc:AlternateContent xmlns:mc="http://schemas.openxmlformats.org/markup-compatibility/2006">
        <mc:Choice xmlns:a14="http://schemas.microsoft.com/office/drawing/2010/main" Requires="a14">
          <p:sp>
            <p:nvSpPr>
              <p:cNvPr id="2" name="Content Placeholder 1"/>
              <p:cNvSpPr>
                <a:spLocks noGrp="1"/>
              </p:cNvSpPr>
              <p:nvPr>
                <p:ph idx="1"/>
              </p:nvPr>
            </p:nvSpPr>
            <p:spPr/>
            <p:txBody>
              <a:bodyPr>
                <a:normAutofit/>
              </a:bodyPr>
              <a:lstStyle/>
              <a:p>
                <a:r>
                  <a:rPr lang="en-AU" sz="2800" dirty="0" smtClean="0"/>
                  <a:t>Quantum gates map an input state onto an output state through a Unitary:</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AU" sz="2800" b="0" i="1" smtClean="0">
                              <a:latin typeface="Cambria Math" panose="02040503050406030204" pitchFamily="18" charset="0"/>
                            </a:rPr>
                          </m:ctrlPr>
                        </m:dPr>
                        <m:e>
                          <m:sSub>
                            <m:sSubPr>
                              <m:ctrlPr>
                                <a:rPr lang="en-AU" sz="2800" b="0" i="1" smtClean="0">
                                  <a:latin typeface="Cambria Math" panose="02040503050406030204" pitchFamily="18" charset="0"/>
                                </a:rPr>
                              </m:ctrlPr>
                            </m:sSubPr>
                            <m:e>
                              <m:r>
                                <a:rPr lang="en-AU" sz="2800" b="0" i="1" smtClean="0">
                                  <a:latin typeface="Cambria Math" panose="02040503050406030204" pitchFamily="18" charset="0"/>
                                </a:rPr>
                                <m:t>𝜓</m:t>
                              </m:r>
                            </m:e>
                            <m:sub>
                              <m:r>
                                <a:rPr lang="en-AU" sz="2800" b="0" i="1" smtClean="0">
                                  <a:latin typeface="Cambria Math" panose="02040503050406030204" pitchFamily="18" charset="0"/>
                                </a:rPr>
                                <m:t>𝑜𝑢𝑡</m:t>
                              </m:r>
                            </m:sub>
                          </m:sSub>
                        </m:e>
                      </m:d>
                      <m:r>
                        <a:rPr lang="en-AU" sz="2800" b="0" i="1" smtClean="0">
                          <a:latin typeface="Cambria Math" panose="02040503050406030204" pitchFamily="18" charset="0"/>
                        </a:rPr>
                        <m:t>=</m:t>
                      </m:r>
                      <m:r>
                        <a:rPr lang="en-AU" sz="2800" b="1" i="1" smtClean="0">
                          <a:latin typeface="Cambria Math" panose="02040503050406030204" pitchFamily="18" charset="0"/>
                        </a:rPr>
                        <m:t>𝑼</m:t>
                      </m:r>
                      <m:d>
                        <m:dPr>
                          <m:begChr m:val="|"/>
                          <m:endChr m:val="〉"/>
                          <m:ctrlPr>
                            <a:rPr lang="en-AU" sz="2800" b="0" i="1" smtClean="0">
                              <a:latin typeface="Cambria Math" panose="02040503050406030204" pitchFamily="18" charset="0"/>
                            </a:rPr>
                          </m:ctrlPr>
                        </m:dPr>
                        <m:e>
                          <m:sSub>
                            <m:sSubPr>
                              <m:ctrlPr>
                                <a:rPr lang="en-AU" sz="2800" b="0" i="1" smtClean="0">
                                  <a:latin typeface="Cambria Math" panose="02040503050406030204" pitchFamily="18" charset="0"/>
                                </a:rPr>
                              </m:ctrlPr>
                            </m:sSubPr>
                            <m:e>
                              <m:r>
                                <a:rPr lang="en-AU" sz="2800" b="0" i="1" smtClean="0">
                                  <a:latin typeface="Cambria Math" panose="02040503050406030204" pitchFamily="18" charset="0"/>
                                </a:rPr>
                                <m:t>𝜓</m:t>
                              </m:r>
                            </m:e>
                            <m:sub>
                              <m:r>
                                <a:rPr lang="en-AU" sz="2800" b="0" i="1" smtClean="0">
                                  <a:latin typeface="Cambria Math" panose="02040503050406030204" pitchFamily="18" charset="0"/>
                                </a:rPr>
                                <m:t>𝑖𝑛</m:t>
                              </m:r>
                            </m:sub>
                          </m:sSub>
                        </m:e>
                      </m:d>
                    </m:oMath>
                  </m:oMathPara>
                </a14:m>
                <a:endParaRPr lang="en-AU" sz="2800" dirty="0"/>
              </a:p>
              <a:p>
                <a:r>
                  <a:rPr lang="en-AU" sz="2800" dirty="0" smtClean="0"/>
                  <a:t>Experimental quantum systems follow the </a:t>
                </a:r>
                <a:r>
                  <a:rPr lang="en-AU" sz="2800" dirty="0" err="1" smtClean="0"/>
                  <a:t>Schroedinger</a:t>
                </a:r>
                <a:r>
                  <a:rPr lang="en-AU" sz="2800" dirty="0" smtClean="0"/>
                  <a:t> equation:</a:t>
                </a:r>
              </a:p>
              <a:p>
                <a:pPr marL="0" indent="0">
                  <a:buNone/>
                </a:pPr>
                <a14:m>
                  <m:oMathPara xmlns:m="http://schemas.openxmlformats.org/officeDocument/2006/math">
                    <m:oMathParaPr>
                      <m:jc m:val="centerGroup"/>
                    </m:oMathParaPr>
                    <m:oMath xmlns:m="http://schemas.openxmlformats.org/officeDocument/2006/math">
                      <m:r>
                        <a:rPr lang="en-AU" sz="2800" b="0" i="1" smtClean="0">
                          <a:latin typeface="Cambria Math" panose="02040503050406030204" pitchFamily="18" charset="0"/>
                        </a:rPr>
                        <m:t>𝑖</m:t>
                      </m:r>
                      <m:r>
                        <a:rPr lang="en-AU" sz="2800" b="0" i="1" smtClean="0">
                          <a:latin typeface="Cambria Math" panose="02040503050406030204" pitchFamily="18" charset="0"/>
                        </a:rPr>
                        <m:t>ℏ</m:t>
                      </m:r>
                      <m:f>
                        <m:fPr>
                          <m:ctrlPr>
                            <a:rPr lang="en-AU" sz="2800" b="0" i="1" smtClean="0">
                              <a:latin typeface="Cambria Math" panose="02040503050406030204" pitchFamily="18" charset="0"/>
                            </a:rPr>
                          </m:ctrlPr>
                        </m:fPr>
                        <m:num>
                          <m:r>
                            <a:rPr lang="en-AU" sz="2800" b="0" i="1" smtClean="0">
                              <a:latin typeface="Cambria Math" panose="02040503050406030204" pitchFamily="18" charset="0"/>
                            </a:rPr>
                            <m:t>𝑑</m:t>
                          </m:r>
                        </m:num>
                        <m:den>
                          <m:r>
                            <a:rPr lang="en-AU" sz="2800" b="0" i="1" smtClean="0">
                              <a:latin typeface="Cambria Math" panose="02040503050406030204" pitchFamily="18" charset="0"/>
                            </a:rPr>
                            <m:t>𝑑𝑡</m:t>
                          </m:r>
                        </m:den>
                      </m:f>
                      <m:d>
                        <m:dPr>
                          <m:begChr m:val="|"/>
                          <m:endChr m:val="〉"/>
                          <m:ctrlPr>
                            <a:rPr lang="en-AU" sz="2800" b="0" i="1" smtClean="0">
                              <a:latin typeface="Cambria Math" panose="02040503050406030204" pitchFamily="18" charset="0"/>
                            </a:rPr>
                          </m:ctrlPr>
                        </m:dPr>
                        <m:e>
                          <m:r>
                            <a:rPr lang="en-AU" sz="2800" b="0" i="1" smtClean="0">
                              <a:latin typeface="Cambria Math" panose="02040503050406030204" pitchFamily="18" charset="0"/>
                            </a:rPr>
                            <m:t>𝜓</m:t>
                          </m:r>
                        </m:e>
                      </m:d>
                      <m:r>
                        <a:rPr lang="en-AU" sz="2800" b="0" i="1" smtClean="0">
                          <a:latin typeface="Cambria Math" panose="02040503050406030204" pitchFamily="18" charset="0"/>
                        </a:rPr>
                        <m:t>=</m:t>
                      </m:r>
                      <m:r>
                        <a:rPr lang="en-AU" sz="2800" b="1" i="1" smtClean="0">
                          <a:latin typeface="Cambria Math" panose="02040503050406030204" pitchFamily="18" charset="0"/>
                          <a:ea typeface="Cambria Math" panose="02040503050406030204" pitchFamily="18" charset="0"/>
                        </a:rPr>
                        <m:t>𝓗</m:t>
                      </m:r>
                      <m:d>
                        <m:dPr>
                          <m:begChr m:val="|"/>
                          <m:endChr m:val="〉"/>
                          <m:ctrlPr>
                            <a:rPr lang="en-AU" sz="2800" b="0" i="1" smtClean="0">
                              <a:latin typeface="Cambria Math" panose="02040503050406030204" pitchFamily="18" charset="0"/>
                              <a:ea typeface="Cambria Math" panose="02040503050406030204" pitchFamily="18" charset="0"/>
                            </a:rPr>
                          </m:ctrlPr>
                        </m:dPr>
                        <m:e>
                          <m:r>
                            <a:rPr lang="en-AU" sz="2800" b="0" i="1" smtClean="0">
                              <a:latin typeface="Cambria Math" panose="02040503050406030204" pitchFamily="18" charset="0"/>
                              <a:ea typeface="Cambria Math" panose="02040503050406030204" pitchFamily="18" charset="0"/>
                            </a:rPr>
                            <m:t>𝜓</m:t>
                          </m:r>
                        </m:e>
                      </m:d>
                      <m:r>
                        <a:rPr lang="en-AU" sz="2800" b="0" i="1" smtClean="0">
                          <a:latin typeface="Cambria Math" panose="02040503050406030204" pitchFamily="18" charset="0"/>
                          <a:ea typeface="Cambria Math" panose="02040503050406030204" pitchFamily="18" charset="0"/>
                        </a:rPr>
                        <m:t>→</m:t>
                      </m:r>
                      <m:r>
                        <a:rPr lang="en-AU" sz="2800" b="1" i="1" smtClean="0">
                          <a:latin typeface="Cambria Math" panose="02040503050406030204" pitchFamily="18" charset="0"/>
                          <a:ea typeface="Cambria Math" panose="02040503050406030204" pitchFamily="18" charset="0"/>
                        </a:rPr>
                        <m:t>𝑼</m:t>
                      </m:r>
                      <m:d>
                        <m:dPr>
                          <m:ctrlPr>
                            <a:rPr lang="en-AU" sz="2800" b="0" i="1" smtClean="0">
                              <a:latin typeface="Cambria Math" panose="02040503050406030204" pitchFamily="18" charset="0"/>
                              <a:ea typeface="Cambria Math" panose="02040503050406030204" pitchFamily="18" charset="0"/>
                            </a:rPr>
                          </m:ctrlPr>
                        </m:dPr>
                        <m:e>
                          <m:r>
                            <a:rPr lang="en-AU" sz="2800" b="0" i="1" smtClean="0">
                              <a:latin typeface="Cambria Math" panose="02040503050406030204" pitchFamily="18" charset="0"/>
                              <a:ea typeface="Cambria Math" panose="02040503050406030204" pitchFamily="18" charset="0"/>
                            </a:rPr>
                            <m:t>𝑡</m:t>
                          </m:r>
                        </m:e>
                      </m:d>
                      <m:r>
                        <a:rPr lang="en-AU" sz="2800" b="0" i="1" smtClean="0">
                          <a:latin typeface="Cambria Math" panose="02040503050406030204" pitchFamily="18" charset="0"/>
                          <a:ea typeface="Cambria Math" panose="02040503050406030204" pitchFamily="18" charset="0"/>
                        </a:rPr>
                        <m:t>=</m:t>
                      </m:r>
                      <m:sSup>
                        <m:sSupPr>
                          <m:ctrlPr>
                            <a:rPr lang="en-AU" sz="2800" b="0" i="1" smtClean="0">
                              <a:latin typeface="Cambria Math" panose="02040503050406030204" pitchFamily="18" charset="0"/>
                              <a:ea typeface="Cambria Math" panose="02040503050406030204" pitchFamily="18" charset="0"/>
                            </a:rPr>
                          </m:ctrlPr>
                        </m:sSupPr>
                        <m:e>
                          <m:r>
                            <a:rPr lang="en-AU" sz="2800" b="0" i="1" smtClean="0">
                              <a:latin typeface="Cambria Math" panose="02040503050406030204" pitchFamily="18" charset="0"/>
                              <a:ea typeface="Cambria Math" panose="02040503050406030204" pitchFamily="18" charset="0"/>
                            </a:rPr>
                            <m:t>𝑒</m:t>
                          </m:r>
                        </m:e>
                        <m:sup>
                          <m:r>
                            <a:rPr lang="en-AU" sz="2800" b="0" i="1" smtClean="0">
                              <a:latin typeface="Cambria Math" panose="02040503050406030204" pitchFamily="18" charset="0"/>
                              <a:ea typeface="Cambria Math" panose="02040503050406030204" pitchFamily="18" charset="0"/>
                            </a:rPr>
                            <m:t>−</m:t>
                          </m:r>
                          <m:f>
                            <m:fPr>
                              <m:ctrlPr>
                                <a:rPr lang="en-AU" sz="2800" b="0" i="1" smtClean="0">
                                  <a:latin typeface="Cambria Math" panose="02040503050406030204" pitchFamily="18" charset="0"/>
                                  <a:ea typeface="Cambria Math" panose="02040503050406030204" pitchFamily="18" charset="0"/>
                                </a:rPr>
                              </m:ctrlPr>
                            </m:fPr>
                            <m:num>
                              <m:r>
                                <a:rPr lang="en-AU" sz="2800" b="0" i="1" smtClean="0">
                                  <a:latin typeface="Cambria Math" panose="02040503050406030204" pitchFamily="18" charset="0"/>
                                  <a:ea typeface="Cambria Math" panose="02040503050406030204" pitchFamily="18" charset="0"/>
                                </a:rPr>
                                <m:t>𝑖</m:t>
                              </m:r>
                            </m:num>
                            <m:den>
                              <m:r>
                                <a:rPr lang="en-AU" sz="2800" b="0" i="1" smtClean="0">
                                  <a:latin typeface="Cambria Math" panose="02040503050406030204" pitchFamily="18" charset="0"/>
                                  <a:ea typeface="Cambria Math" panose="02040503050406030204" pitchFamily="18" charset="0"/>
                                </a:rPr>
                                <m:t>ℏ</m:t>
                              </m:r>
                            </m:den>
                          </m:f>
                          <m:r>
                            <a:rPr lang="en-AU" sz="2800" b="1" i="1" smtClean="0">
                              <a:latin typeface="Cambria Math" panose="02040503050406030204" pitchFamily="18" charset="0"/>
                              <a:ea typeface="Cambria Math" panose="02040503050406030204" pitchFamily="18" charset="0"/>
                            </a:rPr>
                            <m:t>𝓗</m:t>
                          </m:r>
                          <m:r>
                            <a:rPr lang="en-AU" sz="2800" b="0" i="1" smtClean="0">
                              <a:latin typeface="Cambria Math" panose="02040503050406030204" pitchFamily="18" charset="0"/>
                              <a:ea typeface="Cambria Math" panose="02040503050406030204" pitchFamily="18" charset="0"/>
                            </a:rPr>
                            <m:t>𝑡</m:t>
                          </m:r>
                        </m:sup>
                      </m:sSup>
                    </m:oMath>
                  </m:oMathPara>
                </a14:m>
                <a:endParaRPr lang="en-AU" sz="2800" dirty="0" smtClean="0"/>
              </a:p>
              <a:p>
                <a:r>
                  <a:rPr lang="en-AU" sz="2800" dirty="0" smtClean="0"/>
                  <a:t>The goal is to implement a </a:t>
                </a:r>
                <a14:m>
                  <m:oMath xmlns:m="http://schemas.openxmlformats.org/officeDocument/2006/math">
                    <m:r>
                      <a:rPr lang="en-AU" sz="2800" b="1" i="1" smtClean="0">
                        <a:latin typeface="Cambria Math" panose="02040503050406030204" pitchFamily="18" charset="0"/>
                        <a:ea typeface="Cambria Math" panose="02040503050406030204" pitchFamily="18" charset="0"/>
                      </a:rPr>
                      <m:t>𝓗</m:t>
                    </m:r>
                  </m:oMath>
                </a14:m>
                <a:r>
                  <a:rPr lang="en-AU" sz="2800" dirty="0" smtClean="0"/>
                  <a:t> such that </a:t>
                </a:r>
                <a14:m>
                  <m:oMath xmlns:m="http://schemas.openxmlformats.org/officeDocument/2006/math">
                    <m:r>
                      <a:rPr lang="en-AU" sz="2800" b="1" i="1" smtClean="0">
                        <a:latin typeface="Cambria Math" panose="02040503050406030204" pitchFamily="18" charset="0"/>
                      </a:rPr>
                      <m:t>𝑼</m:t>
                    </m:r>
                    <m:d>
                      <m:dPr>
                        <m:ctrlPr>
                          <a:rPr lang="en-AU" sz="2800" b="0" i="1" smtClean="0">
                            <a:latin typeface="Cambria Math" panose="02040503050406030204" pitchFamily="18" charset="0"/>
                          </a:rPr>
                        </m:ctrlPr>
                      </m:dPr>
                      <m:e>
                        <m:r>
                          <a:rPr lang="en-AU" sz="2800" b="0" i="1" smtClean="0">
                            <a:latin typeface="Cambria Math" panose="02040503050406030204" pitchFamily="18" charset="0"/>
                          </a:rPr>
                          <m:t>𝜏</m:t>
                        </m:r>
                      </m:e>
                    </m:d>
                    <m:r>
                      <a:rPr lang="en-AU" sz="2800" b="0" i="1" smtClean="0">
                        <a:latin typeface="Cambria Math" panose="02040503050406030204" pitchFamily="18" charset="0"/>
                      </a:rPr>
                      <m:t>=</m:t>
                    </m:r>
                    <m:sSub>
                      <m:sSubPr>
                        <m:ctrlPr>
                          <a:rPr lang="en-AU" sz="2800" b="0" i="1" smtClean="0">
                            <a:latin typeface="Cambria Math" panose="02040503050406030204" pitchFamily="18" charset="0"/>
                          </a:rPr>
                        </m:ctrlPr>
                      </m:sSubPr>
                      <m:e>
                        <m:r>
                          <a:rPr lang="en-AU" sz="2800" b="1" i="1" smtClean="0">
                            <a:latin typeface="Cambria Math" panose="02040503050406030204" pitchFamily="18" charset="0"/>
                          </a:rPr>
                          <m:t>𝑼</m:t>
                        </m:r>
                      </m:e>
                      <m:sub>
                        <m:r>
                          <a:rPr lang="en-AU" sz="2800" b="0" i="1" smtClean="0">
                            <a:latin typeface="Cambria Math" panose="02040503050406030204" pitchFamily="18" charset="0"/>
                          </a:rPr>
                          <m:t>𝑡𝑎𝑟𝑔𝑒𝑡</m:t>
                        </m:r>
                      </m:sub>
                    </m:sSub>
                  </m:oMath>
                </a14:m>
                <a:endParaRPr lang="en-AU" sz="2800" b="1" dirty="0"/>
              </a:p>
            </p:txBody>
          </p:sp>
        </mc:Choice>
        <mc:Fallback>
          <p:sp>
            <p:nvSpPr>
              <p:cNvPr id="2" name="Content Placeholder 1"/>
              <p:cNvSpPr>
                <a:spLocks noGrp="1" noRot="1" noChangeAspect="1" noMove="1" noResize="1" noEditPoints="1" noAdjustHandles="1" noChangeArrowheads="1" noChangeShapeType="1" noTextEdit="1"/>
              </p:cNvSpPr>
              <p:nvPr>
                <p:ph idx="1"/>
              </p:nvPr>
            </p:nvSpPr>
            <p:spPr>
              <a:blipFill>
                <a:blip r:embed="rId3"/>
                <a:stretch>
                  <a:fillRect l="-1200" t="-2429"/>
                </a:stretch>
              </a:blipFill>
            </p:spPr>
            <p:txBody>
              <a:bodyPr/>
              <a:lstStyle/>
              <a:p>
                <a:r>
                  <a:rPr lang="en-AU">
                    <a:noFill/>
                  </a:rPr>
                  <a:t> </a:t>
                </a:r>
              </a:p>
            </p:txBody>
          </p:sp>
        </mc:Fallback>
      </mc:AlternateContent>
    </p:spTree>
    <p:extLst>
      <p:ext uri="{BB962C8B-B14F-4D97-AF65-F5344CB8AC3E}">
        <p14:creationId xmlns:p14="http://schemas.microsoft.com/office/powerpoint/2010/main" val="68018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909836" y="274638"/>
            <a:ext cx="10513168" cy="1020762"/>
          </a:xfrm>
        </p:spPr>
        <p:txBody>
          <a:bodyPr/>
          <a:lstStyle/>
          <a:p>
            <a:r>
              <a:rPr lang="en-US" dirty="0" smtClean="0"/>
              <a:t>Qubit operations in the lab</a:t>
            </a:r>
            <a:endParaRPr lang="en-US" dirty="0"/>
          </a:p>
        </p:txBody>
      </p:sp>
      <p:sp>
        <p:nvSpPr>
          <p:cNvPr id="19" name="Content Placeholder 2"/>
          <p:cNvSpPr txBox="1">
            <a:spLocks/>
          </p:cNvSpPr>
          <p:nvPr/>
        </p:nvSpPr>
        <p:spPr>
          <a:xfrm>
            <a:off x="405780" y="1725189"/>
            <a:ext cx="2880320" cy="554360"/>
          </a:xfrm>
          <a:prstGeom prst="rect">
            <a:avLst/>
          </a:prstGeom>
        </p:spPr>
        <p:txBody>
          <a:bodyPr vert="horz">
            <a:noAutofit/>
          </a:bodyPr>
          <a:lstStyle>
            <a:defPPr>
              <a:defRPr lang="nl-NL"/>
            </a:defPPr>
            <a:lvl1pPr marL="36576" indent="0">
              <a:spcBef>
                <a:spcPct val="20000"/>
              </a:spcBef>
              <a:buClr>
                <a:schemeClr val="accent1"/>
              </a:buClr>
              <a:buSzPct val="80000"/>
              <a:buFont typeface="Wingdings 2"/>
              <a:buNone/>
              <a:defRPr kumimoji="0" sz="3000"/>
            </a:lvl1pPr>
            <a:lvl2pPr marL="722376" indent="-274320">
              <a:spcBef>
                <a:spcPct val="20000"/>
              </a:spcBef>
              <a:buClr>
                <a:schemeClr val="accent1"/>
              </a:buClr>
              <a:buSzPct val="90000"/>
              <a:buFont typeface="Wingdings 2"/>
              <a:buChar char=""/>
              <a:defRPr kumimoji="0" sz="2600"/>
            </a:lvl2pPr>
            <a:lvl3pPr marL="1005840" indent="-256032">
              <a:spcBef>
                <a:spcPct val="20000"/>
              </a:spcBef>
              <a:buClr>
                <a:schemeClr val="accent2"/>
              </a:buClr>
              <a:buSzPct val="85000"/>
              <a:buFont typeface="Arial"/>
              <a:buChar char="○"/>
              <a:defRPr kumimoji="0" sz="2400"/>
            </a:lvl3pPr>
            <a:lvl4pPr marL="1280160" indent="-237744">
              <a:spcBef>
                <a:spcPct val="20000"/>
              </a:spcBef>
              <a:buClr>
                <a:schemeClr val="accent3"/>
              </a:buClr>
              <a:buSzPct val="90000"/>
              <a:buFont typeface="Wingdings 2"/>
              <a:buChar char=""/>
              <a:defRPr kumimoji="0" sz="2000"/>
            </a:lvl4pPr>
            <a:lvl5pPr marL="1490472" indent="-182880">
              <a:spcBef>
                <a:spcPct val="20000"/>
              </a:spcBef>
              <a:buClr>
                <a:schemeClr val="accent4"/>
              </a:buClr>
              <a:buSzPct val="100000"/>
              <a:buFont typeface="Arial"/>
              <a:buChar char="-"/>
              <a:defRPr kumimoji="0" sz="2000"/>
            </a:lvl5pPr>
            <a:lvl6pPr marL="1700784" indent="-182880">
              <a:spcBef>
                <a:spcPct val="20000"/>
              </a:spcBef>
              <a:buClr>
                <a:schemeClr val="accent5"/>
              </a:buClr>
              <a:buFont typeface="Arial"/>
              <a:buChar char="-"/>
              <a:defRPr kumimoji="0" sz="2000" baseline="0"/>
            </a:lvl6pPr>
            <a:lvl7pPr marL="1920240" indent="-182880">
              <a:spcBef>
                <a:spcPct val="20000"/>
              </a:spcBef>
              <a:buClr>
                <a:schemeClr val="accent6"/>
              </a:buClr>
              <a:buSzPct val="100000"/>
              <a:buFont typeface="Arial"/>
              <a:buChar char="•"/>
              <a:defRPr kumimoji="0" baseline="0"/>
            </a:lvl7pPr>
            <a:lvl8pPr marL="2139696" indent="-182880">
              <a:spcBef>
                <a:spcPct val="20000"/>
              </a:spcBef>
              <a:buClr>
                <a:schemeClr val="accent6"/>
              </a:buClr>
              <a:buFont typeface="Arial"/>
              <a:buChar char="▪"/>
              <a:defRPr kumimoji="0" sz="1600"/>
            </a:lvl8pPr>
            <a:lvl9pPr marL="2331720" indent="-182880">
              <a:spcBef>
                <a:spcPct val="20000"/>
              </a:spcBef>
              <a:buClr>
                <a:schemeClr val="accent6"/>
              </a:buClr>
              <a:buFont typeface="Arial"/>
              <a:buChar char="•"/>
              <a:defRPr kumimoji="0" sz="1600"/>
            </a:lvl9pPr>
          </a:lstStyle>
          <a:p>
            <a:r>
              <a:rPr lang="en-AU" sz="3200" dirty="0" smtClean="0"/>
              <a:t>Pauli matrices:</a:t>
            </a:r>
            <a:endParaRPr lang="en-AU" sz="3200" dirty="0"/>
          </a:p>
        </p:txBody>
      </p:sp>
      <mc:AlternateContent xmlns:mc="http://schemas.openxmlformats.org/markup-compatibility/2006">
        <mc:Choice xmlns:a14="http://schemas.microsoft.com/office/drawing/2010/main" Requires="a14">
          <p:sp>
            <p:nvSpPr>
              <p:cNvPr id="22" name="TextBox 21"/>
              <p:cNvSpPr txBox="1"/>
              <p:nvPr/>
            </p:nvSpPr>
            <p:spPr>
              <a:xfrm>
                <a:off x="405780" y="2515480"/>
                <a:ext cx="2516906" cy="9135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3200" b="1" i="1" smtClean="0">
                              <a:latin typeface="Cambria Math" panose="02040503050406030204" pitchFamily="18" charset="0"/>
                            </a:rPr>
                          </m:ctrlPr>
                        </m:sSubPr>
                        <m:e>
                          <m:r>
                            <a:rPr lang="en-AU" sz="3200" b="1" i="1" smtClean="0">
                              <a:latin typeface="Cambria Math" panose="02040503050406030204" pitchFamily="18" charset="0"/>
                            </a:rPr>
                            <m:t>𝝈</m:t>
                          </m:r>
                        </m:e>
                        <m:sub>
                          <m:r>
                            <a:rPr lang="en-AU" sz="3200" b="1" i="1" smtClean="0">
                              <a:latin typeface="Cambria Math" panose="02040503050406030204" pitchFamily="18" charset="0"/>
                            </a:rPr>
                            <m:t>𝒙</m:t>
                          </m:r>
                        </m:sub>
                      </m:sSub>
                      <m:r>
                        <a:rPr lang="en-AU" sz="3200" b="0" i="1" smtClean="0">
                          <a:latin typeface="Cambria Math" panose="02040503050406030204" pitchFamily="18" charset="0"/>
                        </a:rPr>
                        <m:t>=</m:t>
                      </m:r>
                      <m:d>
                        <m:dPr>
                          <m:ctrlPr>
                            <a:rPr lang="en-AU" sz="3200" b="0" i="1" smtClean="0">
                              <a:latin typeface="Cambria Math" panose="02040503050406030204" pitchFamily="18" charset="0"/>
                            </a:rPr>
                          </m:ctrlPr>
                        </m:dPr>
                        <m:e>
                          <m:m>
                            <m:mPr>
                              <m:mcs>
                                <m:mc>
                                  <m:mcPr>
                                    <m:count m:val="2"/>
                                    <m:mcJc m:val="center"/>
                                  </m:mcPr>
                                </m:mc>
                              </m:mcs>
                              <m:ctrlPr>
                                <a:rPr lang="en-AU" sz="3200" b="0" i="1" smtClean="0">
                                  <a:latin typeface="Cambria Math" panose="02040503050406030204" pitchFamily="18" charset="0"/>
                                </a:rPr>
                              </m:ctrlPr>
                            </m:mPr>
                            <m:mr>
                              <m:e>
                                <m:r>
                                  <m:rPr>
                                    <m:brk m:alnAt="7"/>
                                  </m:rPr>
                                  <a:rPr lang="en-AU" sz="3200" b="0" i="1" smtClean="0">
                                    <a:latin typeface="Cambria Math" panose="02040503050406030204" pitchFamily="18" charset="0"/>
                                  </a:rPr>
                                  <m:t>0</m:t>
                                </m:r>
                              </m:e>
                              <m:e>
                                <m:r>
                                  <a:rPr lang="en-AU" sz="3200" b="0" i="1" smtClean="0">
                                    <a:latin typeface="Cambria Math" panose="02040503050406030204" pitchFamily="18" charset="0"/>
                                  </a:rPr>
                                  <m:t>1</m:t>
                                </m:r>
                              </m:e>
                            </m:mr>
                            <m:mr>
                              <m:e>
                                <m:r>
                                  <a:rPr lang="en-AU" sz="3200" b="0" i="1" smtClean="0">
                                    <a:latin typeface="Cambria Math" panose="02040503050406030204" pitchFamily="18" charset="0"/>
                                  </a:rPr>
                                  <m:t>1</m:t>
                                </m:r>
                              </m:e>
                              <m:e>
                                <m:r>
                                  <a:rPr lang="en-AU" sz="3200" b="0" i="1" smtClean="0">
                                    <a:latin typeface="Cambria Math" panose="02040503050406030204" pitchFamily="18" charset="0"/>
                                  </a:rPr>
                                  <m:t>0</m:t>
                                </m:r>
                              </m:e>
                            </m:mr>
                          </m:m>
                        </m:e>
                      </m:d>
                    </m:oMath>
                  </m:oMathPara>
                </a14:m>
                <a:endParaRPr lang="en-AU" sz="3200" dirty="0" smtClean="0"/>
              </a:p>
            </p:txBody>
          </p:sp>
        </mc:Choice>
        <mc:Fallback>
          <p:sp>
            <p:nvSpPr>
              <p:cNvPr id="22" name="TextBox 21"/>
              <p:cNvSpPr txBox="1">
                <a:spLocks noRot="1" noChangeAspect="1" noMove="1" noResize="1" noEditPoints="1" noAdjustHandles="1" noChangeArrowheads="1" noChangeShapeType="1" noTextEdit="1"/>
              </p:cNvSpPr>
              <p:nvPr/>
            </p:nvSpPr>
            <p:spPr>
              <a:xfrm>
                <a:off x="405780" y="2515480"/>
                <a:ext cx="2516906" cy="913520"/>
              </a:xfrm>
              <a:prstGeom prst="rect">
                <a:avLst/>
              </a:prstGeom>
              <a:blipFill>
                <a:blip r:embed="rId3"/>
                <a:stretch>
                  <a:fillRect/>
                </a:stretch>
              </a:blipFill>
            </p:spPr>
            <p:txBody>
              <a:bodyPr/>
              <a:lstStyle/>
              <a:p>
                <a:r>
                  <a:rPr lang="en-AU">
                    <a:noFill/>
                  </a:rPr>
                  <a:t> </a:t>
                </a:r>
              </a:p>
            </p:txBody>
          </p:sp>
        </mc:Fallback>
      </mc:AlternateContent>
      <p:grpSp>
        <p:nvGrpSpPr>
          <p:cNvPr id="28" name="Group 27"/>
          <p:cNvGrpSpPr/>
          <p:nvPr/>
        </p:nvGrpSpPr>
        <p:grpSpPr>
          <a:xfrm>
            <a:off x="10315202" y="3717032"/>
            <a:ext cx="1611858" cy="2880320"/>
            <a:chOff x="7018066" y="1700808"/>
            <a:chExt cx="2024572" cy="3617822"/>
          </a:xfrm>
        </p:grpSpPr>
        <p:grpSp>
          <p:nvGrpSpPr>
            <p:cNvPr id="29" name="Group 28"/>
            <p:cNvGrpSpPr>
              <a:grpSpLocks noChangeAspect="1"/>
            </p:cNvGrpSpPr>
            <p:nvPr/>
          </p:nvGrpSpPr>
          <p:grpSpPr>
            <a:xfrm>
              <a:off x="7018066" y="2344595"/>
              <a:ext cx="2024572" cy="2389260"/>
              <a:chOff x="4499992" y="2001836"/>
              <a:chExt cx="3600000" cy="4248472"/>
            </a:xfrm>
          </p:grpSpPr>
          <p:sp>
            <p:nvSpPr>
              <p:cNvPr id="33" name="Oval 32"/>
              <p:cNvSpPr/>
              <p:nvPr/>
            </p:nvSpPr>
            <p:spPr>
              <a:xfrm>
                <a:off x="4499992" y="3630312"/>
                <a:ext cx="3600000"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4" name="Straight Arrow Connector 33"/>
              <p:cNvCxnSpPr/>
              <p:nvPr/>
            </p:nvCxnSpPr>
            <p:spPr>
              <a:xfrm>
                <a:off x="6299992" y="2001836"/>
                <a:ext cx="0" cy="4248472"/>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4860032" y="3630312"/>
                <a:ext cx="2520280" cy="101734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4996692" y="3637668"/>
                <a:ext cx="2808312" cy="936104"/>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4499992" y="2343404"/>
                <a:ext cx="3600000" cy="3600000"/>
              </a:xfrm>
              <a:prstGeom prst="ellipse">
                <a:avLst/>
              </a:prstGeom>
              <a:solidFill>
                <a:srgbClr val="008DF6">
                  <a:alpha val="42000"/>
                </a:srgbClr>
              </a:solidFill>
              <a:scene3d>
                <a:camera prst="orthographicFront"/>
                <a:lightRig rig="soft" dir="t"/>
              </a:scene3d>
              <a:sp3d prstMaterial="powder">
                <a:bevelT w="1800000" h="18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8" name="Straight Arrow Connector 37"/>
              <p:cNvCxnSpPr/>
              <p:nvPr/>
            </p:nvCxnSpPr>
            <p:spPr>
              <a:xfrm flipH="1" flipV="1">
                <a:off x="5148064" y="3063484"/>
                <a:ext cx="1151928" cy="1008112"/>
              </a:xfrm>
              <a:prstGeom prst="straightConnector1">
                <a:avLst/>
              </a:prstGeom>
              <a:ln w="38100">
                <a:solidFill>
                  <a:srgbClr val="FFC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0" name="TextBox 29"/>
                <p:cNvSpPr txBox="1"/>
                <p:nvPr/>
              </p:nvSpPr>
              <p:spPr>
                <a:xfrm>
                  <a:off x="7638110" y="1700808"/>
                  <a:ext cx="77136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sz="3200" b="0" i="1" smtClean="0">
                            <a:latin typeface="Cambria Math" panose="02040503050406030204" pitchFamily="18" charset="0"/>
                          </a:rPr>
                          <m:t>|1⟩</m:t>
                        </m:r>
                      </m:oMath>
                    </m:oMathPara>
                  </a14:m>
                  <a:endParaRPr lang="en-AU" sz="3200" dirty="0"/>
                </a:p>
              </p:txBody>
            </p:sp>
          </mc:Choice>
          <mc:Fallback xmlns="">
            <p:sp>
              <p:nvSpPr>
                <p:cNvPr id="12" name="TextBox 11"/>
                <p:cNvSpPr txBox="1">
                  <a:spLocks noRot="1" noChangeAspect="1" noMove="1" noResize="1" noEditPoints="1" noAdjustHandles="1" noChangeArrowheads="1" noChangeShapeType="1" noTextEdit="1"/>
                </p:cNvSpPr>
                <p:nvPr/>
              </p:nvSpPr>
              <p:spPr>
                <a:xfrm>
                  <a:off x="7638110" y="1700808"/>
                  <a:ext cx="771365" cy="584775"/>
                </a:xfrm>
                <a:prstGeom prst="rect">
                  <a:avLst/>
                </a:prstGeom>
                <a:blipFill>
                  <a:blip r:embed="rId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7648323" y="4733855"/>
                  <a:ext cx="771365"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sz="3200" b="0" i="1" smtClean="0">
                            <a:latin typeface="Cambria Math" panose="02040503050406030204" pitchFamily="18" charset="0"/>
                          </a:rPr>
                          <m:t>|0⟩</m:t>
                        </m:r>
                      </m:oMath>
                    </m:oMathPara>
                  </a14:m>
                  <a:endParaRPr lang="en-AU" sz="3200" dirty="0"/>
                </a:p>
              </p:txBody>
            </p:sp>
          </mc:Choice>
          <mc:Fallback xmlns="">
            <p:sp>
              <p:nvSpPr>
                <p:cNvPr id="14" name="TextBox 13"/>
                <p:cNvSpPr txBox="1">
                  <a:spLocks noRot="1" noChangeAspect="1" noMove="1" noResize="1" noEditPoints="1" noAdjustHandles="1" noChangeArrowheads="1" noChangeShapeType="1" noTextEdit="1"/>
                </p:cNvSpPr>
                <p:nvPr/>
              </p:nvSpPr>
              <p:spPr>
                <a:xfrm>
                  <a:off x="7648323" y="4733855"/>
                  <a:ext cx="771365" cy="584775"/>
                </a:xfrm>
                <a:prstGeom prst="rect">
                  <a:avLst/>
                </a:prstGeom>
                <a:blipFill>
                  <a:blip r:embed="rId5"/>
                  <a:stretch>
                    <a:fillRect/>
                  </a:stretch>
                </a:blipFill>
              </p:spPr>
              <p:txBody>
                <a:bodyPr/>
                <a:lstStyle/>
                <a:p>
                  <a:r>
                    <a:rPr lang="en-AU">
                      <a:noFill/>
                    </a:rPr>
                    <a:t> </a:t>
                  </a:r>
                </a:p>
              </p:txBody>
            </p:sp>
          </mc:Fallback>
        </mc:AlternateContent>
      </p:grpSp>
      <mc:AlternateContent xmlns:mc="http://schemas.openxmlformats.org/markup-compatibility/2006">
        <mc:Choice xmlns:a14="http://schemas.microsoft.com/office/drawing/2010/main" Requires="a14">
          <p:sp>
            <p:nvSpPr>
              <p:cNvPr id="20" name="TextBox 19"/>
              <p:cNvSpPr txBox="1"/>
              <p:nvPr/>
            </p:nvSpPr>
            <p:spPr>
              <a:xfrm>
                <a:off x="405780" y="3739616"/>
                <a:ext cx="2574807" cy="9135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3200" b="1" i="1" smtClean="0">
                              <a:latin typeface="Cambria Math" panose="02040503050406030204" pitchFamily="18" charset="0"/>
                            </a:rPr>
                          </m:ctrlPr>
                        </m:sSubPr>
                        <m:e>
                          <m:r>
                            <a:rPr lang="en-AU" sz="3200" b="1" i="1">
                              <a:latin typeface="Cambria Math" panose="02040503050406030204" pitchFamily="18" charset="0"/>
                            </a:rPr>
                            <m:t>𝝈</m:t>
                          </m:r>
                        </m:e>
                        <m:sub>
                          <m:r>
                            <a:rPr lang="en-AU" sz="3200" b="1" i="1" smtClean="0">
                              <a:latin typeface="Cambria Math" panose="02040503050406030204" pitchFamily="18" charset="0"/>
                            </a:rPr>
                            <m:t>𝒚</m:t>
                          </m:r>
                        </m:sub>
                      </m:sSub>
                      <m:r>
                        <a:rPr lang="en-AU" sz="3200" b="0" i="1" smtClean="0">
                          <a:latin typeface="Cambria Math" panose="02040503050406030204" pitchFamily="18" charset="0"/>
                        </a:rPr>
                        <m:t>=</m:t>
                      </m:r>
                      <m:d>
                        <m:dPr>
                          <m:ctrlPr>
                            <a:rPr lang="en-AU" sz="3200" b="0" i="1" smtClean="0">
                              <a:latin typeface="Cambria Math" panose="02040503050406030204" pitchFamily="18" charset="0"/>
                            </a:rPr>
                          </m:ctrlPr>
                        </m:dPr>
                        <m:e>
                          <m:m>
                            <m:mPr>
                              <m:mcs>
                                <m:mc>
                                  <m:mcPr>
                                    <m:count m:val="2"/>
                                    <m:mcJc m:val="center"/>
                                  </m:mcPr>
                                </m:mc>
                              </m:mcs>
                              <m:ctrlPr>
                                <a:rPr lang="en-AU" sz="3200" b="0" i="1" smtClean="0">
                                  <a:latin typeface="Cambria Math" panose="02040503050406030204" pitchFamily="18" charset="0"/>
                                </a:rPr>
                              </m:ctrlPr>
                            </m:mPr>
                            <m:mr>
                              <m:e>
                                <m:r>
                                  <m:rPr>
                                    <m:brk m:alnAt="7"/>
                                  </m:rPr>
                                  <a:rPr lang="en-AU" sz="3200" b="0" i="1" smtClean="0">
                                    <a:latin typeface="Cambria Math" panose="02040503050406030204" pitchFamily="18" charset="0"/>
                                  </a:rPr>
                                  <m:t>0</m:t>
                                </m:r>
                              </m:e>
                              <m:e>
                                <m:r>
                                  <m:rPr>
                                    <m:nor/>
                                  </m:rPr>
                                  <a:rPr lang="en-AU" sz="3200" b="0" i="0" smtClean="0">
                                    <a:latin typeface="Cambria Math" panose="02040503050406030204" pitchFamily="18" charset="0"/>
                                  </a:rPr>
                                  <m:t>-</m:t>
                                </m:r>
                                <m:r>
                                  <a:rPr lang="en-AU" sz="3200" b="0" i="1" smtClean="0">
                                    <a:latin typeface="Cambria Math" panose="02040503050406030204" pitchFamily="18" charset="0"/>
                                  </a:rPr>
                                  <m:t>𝑖</m:t>
                                </m:r>
                              </m:e>
                            </m:mr>
                            <m:mr>
                              <m:e>
                                <m:r>
                                  <a:rPr lang="en-AU" sz="3200" b="0" i="1" smtClean="0">
                                    <a:latin typeface="Cambria Math" panose="02040503050406030204" pitchFamily="18" charset="0"/>
                                  </a:rPr>
                                  <m:t>𝑖</m:t>
                                </m:r>
                              </m:e>
                              <m:e>
                                <m:r>
                                  <a:rPr lang="en-AU" sz="3200" b="0" i="1" smtClean="0">
                                    <a:latin typeface="Cambria Math" panose="02040503050406030204" pitchFamily="18" charset="0"/>
                                  </a:rPr>
                                  <m:t>0</m:t>
                                </m:r>
                              </m:e>
                            </m:mr>
                          </m:m>
                        </m:e>
                      </m:d>
                    </m:oMath>
                  </m:oMathPara>
                </a14:m>
                <a:endParaRPr lang="en-AU" sz="3200" dirty="0" smtClean="0"/>
              </a:p>
            </p:txBody>
          </p:sp>
        </mc:Choice>
        <mc:Fallback>
          <p:sp>
            <p:nvSpPr>
              <p:cNvPr id="20" name="TextBox 19"/>
              <p:cNvSpPr txBox="1">
                <a:spLocks noRot="1" noChangeAspect="1" noMove="1" noResize="1" noEditPoints="1" noAdjustHandles="1" noChangeArrowheads="1" noChangeShapeType="1" noTextEdit="1"/>
              </p:cNvSpPr>
              <p:nvPr/>
            </p:nvSpPr>
            <p:spPr>
              <a:xfrm>
                <a:off x="405780" y="3739616"/>
                <a:ext cx="2574807" cy="913520"/>
              </a:xfrm>
              <a:prstGeom prst="rect">
                <a:avLst/>
              </a:prstGeom>
              <a:blipFill>
                <a:blip r:embed="rId6"/>
                <a:stretch>
                  <a:fillRect/>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21" name="TextBox 20"/>
              <p:cNvSpPr txBox="1"/>
              <p:nvPr/>
            </p:nvSpPr>
            <p:spPr>
              <a:xfrm>
                <a:off x="405780" y="4963752"/>
                <a:ext cx="2635529" cy="9135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sz="3200" b="1" i="1" smtClean="0">
                              <a:latin typeface="Cambria Math" panose="02040503050406030204" pitchFamily="18" charset="0"/>
                            </a:rPr>
                          </m:ctrlPr>
                        </m:sSubPr>
                        <m:e>
                          <m:r>
                            <a:rPr lang="en-AU" sz="3200" b="1" i="1">
                              <a:latin typeface="Cambria Math" panose="02040503050406030204" pitchFamily="18" charset="0"/>
                            </a:rPr>
                            <m:t>𝝈</m:t>
                          </m:r>
                        </m:e>
                        <m:sub>
                          <m:r>
                            <a:rPr lang="en-AU" sz="3200" b="1" i="1" smtClean="0">
                              <a:latin typeface="Cambria Math" panose="02040503050406030204" pitchFamily="18" charset="0"/>
                            </a:rPr>
                            <m:t>𝒛</m:t>
                          </m:r>
                        </m:sub>
                      </m:sSub>
                      <m:r>
                        <a:rPr lang="en-AU" sz="3200" b="0" i="1" smtClean="0">
                          <a:latin typeface="Cambria Math" panose="02040503050406030204" pitchFamily="18" charset="0"/>
                        </a:rPr>
                        <m:t>=</m:t>
                      </m:r>
                      <m:d>
                        <m:dPr>
                          <m:ctrlPr>
                            <a:rPr lang="en-AU" sz="3200" b="0" i="1" smtClean="0">
                              <a:latin typeface="Cambria Math" panose="02040503050406030204" pitchFamily="18" charset="0"/>
                            </a:rPr>
                          </m:ctrlPr>
                        </m:dPr>
                        <m:e>
                          <m:m>
                            <m:mPr>
                              <m:mcs>
                                <m:mc>
                                  <m:mcPr>
                                    <m:count m:val="2"/>
                                    <m:mcJc m:val="center"/>
                                  </m:mcPr>
                                </m:mc>
                              </m:mcs>
                              <m:ctrlPr>
                                <a:rPr lang="en-AU" sz="3200" b="0" i="1" smtClean="0">
                                  <a:latin typeface="Cambria Math" panose="02040503050406030204" pitchFamily="18" charset="0"/>
                                </a:rPr>
                              </m:ctrlPr>
                            </m:mPr>
                            <m:mr>
                              <m:e>
                                <m:r>
                                  <a:rPr lang="en-AU" sz="3200" b="0" i="1" smtClean="0">
                                    <a:latin typeface="Cambria Math" panose="02040503050406030204" pitchFamily="18" charset="0"/>
                                  </a:rPr>
                                  <m:t>1</m:t>
                                </m:r>
                              </m:e>
                              <m:e>
                                <m:r>
                                  <a:rPr lang="en-AU" sz="3200" b="0" i="1" smtClean="0">
                                    <a:latin typeface="Cambria Math" panose="02040503050406030204" pitchFamily="18" charset="0"/>
                                  </a:rPr>
                                  <m:t>0</m:t>
                                </m:r>
                              </m:e>
                            </m:mr>
                            <m:mr>
                              <m:e>
                                <m:r>
                                  <a:rPr lang="en-AU" sz="3200" b="0" i="1" smtClean="0">
                                    <a:latin typeface="Cambria Math" panose="02040503050406030204" pitchFamily="18" charset="0"/>
                                  </a:rPr>
                                  <m:t>0</m:t>
                                </m:r>
                              </m:e>
                              <m:e>
                                <m:r>
                                  <m:rPr>
                                    <m:nor/>
                                  </m:rPr>
                                  <a:rPr lang="en-AU" sz="3200" b="0" i="0" smtClean="0">
                                    <a:latin typeface="Cambria Math" panose="02040503050406030204" pitchFamily="18" charset="0"/>
                                  </a:rPr>
                                  <m:t>-</m:t>
                                </m:r>
                                <m:r>
                                  <a:rPr lang="en-AU" sz="3200" b="0" i="1" smtClean="0">
                                    <a:latin typeface="Cambria Math" panose="02040503050406030204" pitchFamily="18" charset="0"/>
                                  </a:rPr>
                                  <m:t>1</m:t>
                                </m:r>
                              </m:e>
                            </m:mr>
                          </m:m>
                        </m:e>
                      </m:d>
                    </m:oMath>
                  </m:oMathPara>
                </a14:m>
                <a:endParaRPr lang="en-AU" sz="3200" dirty="0" smtClean="0"/>
              </a:p>
            </p:txBody>
          </p:sp>
        </mc:Choice>
        <mc:Fallback>
          <p:sp>
            <p:nvSpPr>
              <p:cNvPr id="21" name="TextBox 20"/>
              <p:cNvSpPr txBox="1">
                <a:spLocks noRot="1" noChangeAspect="1" noMove="1" noResize="1" noEditPoints="1" noAdjustHandles="1" noChangeArrowheads="1" noChangeShapeType="1" noTextEdit="1"/>
              </p:cNvSpPr>
              <p:nvPr/>
            </p:nvSpPr>
            <p:spPr>
              <a:xfrm>
                <a:off x="405780" y="4963752"/>
                <a:ext cx="2635529" cy="913520"/>
              </a:xfrm>
              <a:prstGeom prst="rect">
                <a:avLst/>
              </a:prstGeom>
              <a:blipFill>
                <a:blip r:embed="rId7"/>
                <a:stretch>
                  <a:fillRect/>
                </a:stretch>
              </a:blipFill>
            </p:spPr>
            <p:txBody>
              <a:bodyPr/>
              <a:lstStyle/>
              <a:p>
                <a:r>
                  <a:rPr lang="en-AU">
                    <a:noFill/>
                  </a:rPr>
                  <a:t> </a:t>
                </a:r>
              </a:p>
            </p:txBody>
          </p:sp>
        </mc:Fallback>
      </mc:AlternateContent>
      <p:sp>
        <p:nvSpPr>
          <p:cNvPr id="26" name="Content Placeholder 2"/>
          <p:cNvSpPr txBox="1">
            <a:spLocks/>
          </p:cNvSpPr>
          <p:nvPr/>
        </p:nvSpPr>
        <p:spPr>
          <a:xfrm>
            <a:off x="4654252" y="1700808"/>
            <a:ext cx="3600400" cy="554360"/>
          </a:xfrm>
          <a:prstGeom prst="rect">
            <a:avLst/>
          </a:prstGeom>
        </p:spPr>
        <p:txBody>
          <a:bodyPr vert="horz">
            <a:noAutofit/>
          </a:bodyPr>
          <a:lstStyle>
            <a:defPPr>
              <a:defRPr lang="nl-NL"/>
            </a:defPPr>
            <a:lvl1pPr marL="36576" indent="0">
              <a:spcBef>
                <a:spcPct val="20000"/>
              </a:spcBef>
              <a:buClr>
                <a:schemeClr val="accent1"/>
              </a:buClr>
              <a:buSzPct val="80000"/>
              <a:buFont typeface="Wingdings 2"/>
              <a:buNone/>
              <a:defRPr kumimoji="0" sz="3000"/>
            </a:lvl1pPr>
            <a:lvl2pPr marL="722376" indent="-274320">
              <a:spcBef>
                <a:spcPct val="20000"/>
              </a:spcBef>
              <a:buClr>
                <a:schemeClr val="accent1"/>
              </a:buClr>
              <a:buSzPct val="90000"/>
              <a:buFont typeface="Wingdings 2"/>
              <a:buChar char=""/>
              <a:defRPr kumimoji="0" sz="2600"/>
            </a:lvl2pPr>
            <a:lvl3pPr marL="1005840" indent="-256032">
              <a:spcBef>
                <a:spcPct val="20000"/>
              </a:spcBef>
              <a:buClr>
                <a:schemeClr val="accent2"/>
              </a:buClr>
              <a:buSzPct val="85000"/>
              <a:buFont typeface="Arial"/>
              <a:buChar char="○"/>
              <a:defRPr kumimoji="0" sz="2400"/>
            </a:lvl3pPr>
            <a:lvl4pPr marL="1280160" indent="-237744">
              <a:spcBef>
                <a:spcPct val="20000"/>
              </a:spcBef>
              <a:buClr>
                <a:schemeClr val="accent3"/>
              </a:buClr>
              <a:buSzPct val="90000"/>
              <a:buFont typeface="Wingdings 2"/>
              <a:buChar char=""/>
              <a:defRPr kumimoji="0" sz="2000"/>
            </a:lvl4pPr>
            <a:lvl5pPr marL="1490472" indent="-182880">
              <a:spcBef>
                <a:spcPct val="20000"/>
              </a:spcBef>
              <a:buClr>
                <a:schemeClr val="accent4"/>
              </a:buClr>
              <a:buSzPct val="100000"/>
              <a:buFont typeface="Arial"/>
              <a:buChar char="-"/>
              <a:defRPr kumimoji="0" sz="2000"/>
            </a:lvl5pPr>
            <a:lvl6pPr marL="1700784" indent="-182880">
              <a:spcBef>
                <a:spcPct val="20000"/>
              </a:spcBef>
              <a:buClr>
                <a:schemeClr val="accent5"/>
              </a:buClr>
              <a:buFont typeface="Arial"/>
              <a:buChar char="-"/>
              <a:defRPr kumimoji="0" sz="2000" baseline="0"/>
            </a:lvl6pPr>
            <a:lvl7pPr marL="1920240" indent="-182880">
              <a:spcBef>
                <a:spcPct val="20000"/>
              </a:spcBef>
              <a:buClr>
                <a:schemeClr val="accent6"/>
              </a:buClr>
              <a:buSzPct val="100000"/>
              <a:buFont typeface="Arial"/>
              <a:buChar char="•"/>
              <a:defRPr kumimoji="0" baseline="0"/>
            </a:lvl7pPr>
            <a:lvl8pPr marL="2139696" indent="-182880">
              <a:spcBef>
                <a:spcPct val="20000"/>
              </a:spcBef>
              <a:buClr>
                <a:schemeClr val="accent6"/>
              </a:buClr>
              <a:buFont typeface="Arial"/>
              <a:buChar char="▪"/>
              <a:defRPr kumimoji="0" sz="1600"/>
            </a:lvl8pPr>
            <a:lvl9pPr marL="2331720" indent="-182880">
              <a:spcBef>
                <a:spcPct val="20000"/>
              </a:spcBef>
              <a:buClr>
                <a:schemeClr val="accent6"/>
              </a:buClr>
              <a:buFont typeface="Arial"/>
              <a:buChar char="•"/>
              <a:defRPr kumimoji="0" sz="1600"/>
            </a:lvl9pPr>
          </a:lstStyle>
          <a:p>
            <a:r>
              <a:rPr lang="en-AU" sz="3200" dirty="0" smtClean="0"/>
              <a:t>Qubit Hamiltonian:</a:t>
            </a:r>
            <a:endParaRPr lang="en-AU" sz="3200" dirty="0"/>
          </a:p>
        </p:txBody>
      </p:sp>
      <mc:AlternateContent xmlns:mc="http://schemas.openxmlformats.org/markup-compatibility/2006">
        <mc:Choice xmlns:a14="http://schemas.microsoft.com/office/drawing/2010/main" Requires="a14">
          <p:sp>
            <p:nvSpPr>
              <p:cNvPr id="27" name="TextBox 26"/>
              <p:cNvSpPr txBox="1"/>
              <p:nvPr/>
            </p:nvSpPr>
            <p:spPr>
              <a:xfrm>
                <a:off x="3430116" y="2636912"/>
                <a:ext cx="6696744" cy="8084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4000" b="1" i="1" smtClean="0">
                          <a:latin typeface="Cambria Math" panose="02040503050406030204" pitchFamily="18" charset="0"/>
                          <a:ea typeface="Cambria Math" panose="02040503050406030204" pitchFamily="18" charset="0"/>
                        </a:rPr>
                        <m:t>𝓗</m:t>
                      </m:r>
                      <m:r>
                        <a:rPr lang="en-AU" sz="4000" b="0" i="1" smtClean="0">
                          <a:latin typeface="Cambria Math" panose="02040503050406030204" pitchFamily="18" charset="0"/>
                        </a:rPr>
                        <m:t>=</m:t>
                      </m:r>
                      <m:r>
                        <a:rPr lang="en-AU" sz="4000" b="0" i="1" smtClean="0">
                          <a:latin typeface="Cambria Math" panose="02040503050406030204" pitchFamily="18" charset="0"/>
                        </a:rPr>
                        <m:t>ℏ</m:t>
                      </m:r>
                      <m:d>
                        <m:dPr>
                          <m:ctrlPr>
                            <a:rPr lang="en-AU" sz="4000" b="0" i="1" smtClean="0">
                              <a:latin typeface="Cambria Math" panose="02040503050406030204" pitchFamily="18" charset="0"/>
                            </a:rPr>
                          </m:ctrlPr>
                        </m:dPr>
                        <m:e>
                          <m:r>
                            <m:rPr>
                              <m:sty m:val="p"/>
                            </m:rPr>
                            <a:rPr lang="en-AU" sz="4000" b="0" i="0" smtClean="0">
                              <a:latin typeface="Cambria Math" panose="02040503050406030204" pitchFamily="18" charset="0"/>
                            </a:rPr>
                            <m:t>Δ</m:t>
                          </m:r>
                          <m:sSub>
                            <m:sSubPr>
                              <m:ctrlPr>
                                <a:rPr lang="en-AU" sz="4000" b="1" i="1" smtClean="0">
                                  <a:latin typeface="Cambria Math" panose="02040503050406030204" pitchFamily="18" charset="0"/>
                                </a:rPr>
                              </m:ctrlPr>
                            </m:sSubPr>
                            <m:e>
                              <m:r>
                                <a:rPr lang="en-AU" sz="4000" b="1" i="1" smtClean="0">
                                  <a:latin typeface="Cambria Math" panose="02040503050406030204" pitchFamily="18" charset="0"/>
                                </a:rPr>
                                <m:t>𝝈</m:t>
                              </m:r>
                            </m:e>
                            <m:sub>
                              <m:r>
                                <a:rPr lang="en-AU" sz="4000" b="1" i="1" smtClean="0">
                                  <a:latin typeface="Cambria Math" panose="02040503050406030204" pitchFamily="18" charset="0"/>
                                </a:rPr>
                                <m:t>𝒛</m:t>
                              </m:r>
                            </m:sub>
                          </m:sSub>
                          <m:r>
                            <a:rPr lang="en-AU" sz="4000" b="0" i="1" smtClean="0">
                              <a:latin typeface="Cambria Math" panose="02040503050406030204" pitchFamily="18" charset="0"/>
                            </a:rPr>
                            <m:t>+</m:t>
                          </m:r>
                          <m:sSub>
                            <m:sSubPr>
                              <m:ctrlPr>
                                <a:rPr lang="en-AU" sz="4000" b="0" i="0" smtClean="0">
                                  <a:latin typeface="Cambria Math" panose="02040503050406030204" pitchFamily="18" charset="0"/>
                                </a:rPr>
                              </m:ctrlPr>
                            </m:sSubPr>
                            <m:e>
                              <m:r>
                                <m:rPr>
                                  <m:sty m:val="p"/>
                                </m:rPr>
                                <a:rPr lang="en-AU" sz="4000" b="0" i="0" smtClean="0">
                                  <a:latin typeface="Cambria Math" panose="02040503050406030204" pitchFamily="18" charset="0"/>
                                </a:rPr>
                                <m:t>Ω</m:t>
                              </m:r>
                            </m:e>
                            <m:sub>
                              <m:r>
                                <a:rPr lang="en-AU" sz="4000" b="0" i="1" smtClean="0">
                                  <a:latin typeface="Cambria Math" panose="02040503050406030204" pitchFamily="18" charset="0"/>
                                </a:rPr>
                                <m:t>𝑥</m:t>
                              </m:r>
                            </m:sub>
                          </m:sSub>
                          <m:sSub>
                            <m:sSubPr>
                              <m:ctrlPr>
                                <a:rPr lang="en-AU" sz="4000" b="1" i="1" smtClean="0">
                                  <a:latin typeface="Cambria Math" panose="02040503050406030204" pitchFamily="18" charset="0"/>
                                </a:rPr>
                              </m:ctrlPr>
                            </m:sSubPr>
                            <m:e>
                              <m:r>
                                <a:rPr lang="en-AU" sz="4000" b="1" i="1" smtClean="0">
                                  <a:latin typeface="Cambria Math" panose="02040503050406030204" pitchFamily="18" charset="0"/>
                                </a:rPr>
                                <m:t>𝝈</m:t>
                              </m:r>
                            </m:e>
                            <m:sub>
                              <m:r>
                                <a:rPr lang="en-AU" sz="4000" b="1" i="1" smtClean="0">
                                  <a:latin typeface="Cambria Math" panose="02040503050406030204" pitchFamily="18" charset="0"/>
                                </a:rPr>
                                <m:t>𝒙</m:t>
                              </m:r>
                            </m:sub>
                          </m:sSub>
                          <m:r>
                            <a:rPr lang="en-AU" sz="4000" b="0" i="1" smtClean="0">
                              <a:latin typeface="Cambria Math" panose="02040503050406030204" pitchFamily="18" charset="0"/>
                            </a:rPr>
                            <m:t>+</m:t>
                          </m:r>
                          <m:sSub>
                            <m:sSubPr>
                              <m:ctrlPr>
                                <a:rPr lang="en-AU" sz="4000" b="1" i="1" smtClean="0">
                                  <a:latin typeface="Cambria Math" panose="02040503050406030204" pitchFamily="18" charset="0"/>
                                </a:rPr>
                              </m:ctrlPr>
                            </m:sSubPr>
                            <m:e>
                              <m:sSub>
                                <m:sSubPr>
                                  <m:ctrlPr>
                                    <a:rPr lang="en-AU" sz="4000" i="1" smtClean="0">
                                      <a:latin typeface="Cambria Math" panose="02040503050406030204" pitchFamily="18" charset="0"/>
                                    </a:rPr>
                                  </m:ctrlPr>
                                </m:sSubPr>
                                <m:e>
                                  <m:r>
                                    <m:rPr>
                                      <m:sty m:val="p"/>
                                    </m:rPr>
                                    <a:rPr lang="en-AU" sz="4000" b="0" i="0" smtClean="0">
                                      <a:latin typeface="Cambria Math" panose="02040503050406030204" pitchFamily="18" charset="0"/>
                                    </a:rPr>
                                    <m:t>Ω</m:t>
                                  </m:r>
                                </m:e>
                                <m:sub>
                                  <m:r>
                                    <a:rPr lang="en-AU" sz="4000" b="0" i="1" smtClean="0">
                                      <a:latin typeface="Cambria Math" panose="02040503050406030204" pitchFamily="18" charset="0"/>
                                    </a:rPr>
                                    <m:t>𝑦</m:t>
                                  </m:r>
                                </m:sub>
                              </m:sSub>
                              <m:r>
                                <a:rPr lang="en-AU" sz="4000" b="1" i="1" smtClean="0">
                                  <a:latin typeface="Cambria Math" panose="02040503050406030204" pitchFamily="18" charset="0"/>
                                </a:rPr>
                                <m:t>𝝈</m:t>
                              </m:r>
                            </m:e>
                            <m:sub>
                              <m:r>
                                <a:rPr lang="en-AU" sz="4000" b="1" i="1" smtClean="0">
                                  <a:latin typeface="Cambria Math" panose="02040503050406030204" pitchFamily="18" charset="0"/>
                                </a:rPr>
                                <m:t>𝒚</m:t>
                              </m:r>
                            </m:sub>
                          </m:sSub>
                        </m:e>
                      </m:d>
                    </m:oMath>
                  </m:oMathPara>
                </a14:m>
                <a:endParaRPr lang="en-AU" sz="4000" b="1" dirty="0" smtClean="0"/>
              </a:p>
            </p:txBody>
          </p:sp>
        </mc:Choice>
        <mc:Fallback>
          <p:sp>
            <p:nvSpPr>
              <p:cNvPr id="27" name="TextBox 26"/>
              <p:cNvSpPr txBox="1">
                <a:spLocks noRot="1" noChangeAspect="1" noMove="1" noResize="1" noEditPoints="1" noAdjustHandles="1" noChangeArrowheads="1" noChangeShapeType="1" noTextEdit="1"/>
              </p:cNvSpPr>
              <p:nvPr/>
            </p:nvSpPr>
            <p:spPr>
              <a:xfrm>
                <a:off x="3430116" y="2636912"/>
                <a:ext cx="6696744" cy="808491"/>
              </a:xfrm>
              <a:prstGeom prst="rect">
                <a:avLst/>
              </a:prstGeom>
              <a:blipFill>
                <a:blip r:embed="rId8"/>
                <a:stretch>
                  <a:fillRect/>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39" name="TextBox 38"/>
              <p:cNvSpPr txBox="1"/>
              <p:nvPr/>
            </p:nvSpPr>
            <p:spPr>
              <a:xfrm>
                <a:off x="3670988" y="4042400"/>
                <a:ext cx="6311856" cy="14754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sz="4000" b="0" i="1" smtClean="0">
                          <a:latin typeface="Cambria Math" panose="02040503050406030204" pitchFamily="18" charset="0"/>
                        </a:rPr>
                        <m:t>=ℏ</m:t>
                      </m:r>
                      <m:d>
                        <m:dPr>
                          <m:ctrlPr>
                            <a:rPr lang="en-AU" sz="4000" b="0" i="1" smtClean="0">
                              <a:latin typeface="Cambria Math" panose="02040503050406030204" pitchFamily="18" charset="0"/>
                            </a:rPr>
                          </m:ctrlPr>
                        </m:dPr>
                        <m:e>
                          <m:m>
                            <m:mPr>
                              <m:mcs>
                                <m:mc>
                                  <m:mcPr>
                                    <m:count m:val="2"/>
                                    <m:mcJc m:val="center"/>
                                  </m:mcPr>
                                </m:mc>
                              </m:mcs>
                              <m:ctrlPr>
                                <a:rPr lang="en-AU" sz="4000" b="0" i="1" smtClean="0">
                                  <a:latin typeface="Cambria Math" panose="02040503050406030204" pitchFamily="18" charset="0"/>
                                </a:rPr>
                              </m:ctrlPr>
                            </m:mPr>
                            <m:mr>
                              <m:e>
                                <m:r>
                                  <m:rPr>
                                    <m:sty m:val="p"/>
                                  </m:rPr>
                                  <a:rPr lang="en-AU" sz="4000" b="0" i="0" smtClean="0">
                                    <a:latin typeface="Cambria Math" panose="02040503050406030204" pitchFamily="18" charset="0"/>
                                  </a:rPr>
                                  <m:t>Δ</m:t>
                                </m:r>
                              </m:e>
                              <m:e>
                                <m:sSub>
                                  <m:sSubPr>
                                    <m:ctrlPr>
                                      <a:rPr lang="en-AU" sz="4000" b="0" i="0" smtClean="0">
                                        <a:latin typeface="Cambria Math" panose="02040503050406030204" pitchFamily="18" charset="0"/>
                                      </a:rPr>
                                    </m:ctrlPr>
                                  </m:sSubPr>
                                  <m:e>
                                    <m:r>
                                      <m:rPr>
                                        <m:sty m:val="p"/>
                                      </m:rPr>
                                      <a:rPr lang="en-AU" sz="4000" b="0" i="0" smtClean="0">
                                        <a:latin typeface="Cambria Math" panose="02040503050406030204" pitchFamily="18" charset="0"/>
                                      </a:rPr>
                                      <m:t>Ω</m:t>
                                    </m:r>
                                  </m:e>
                                  <m:sub>
                                    <m:r>
                                      <a:rPr lang="en-AU" sz="4000" b="0" i="1" smtClean="0">
                                        <a:latin typeface="Cambria Math" panose="02040503050406030204" pitchFamily="18" charset="0"/>
                                      </a:rPr>
                                      <m:t>𝑥</m:t>
                                    </m:r>
                                  </m:sub>
                                </m:sSub>
                                <m:r>
                                  <a:rPr lang="en-AU" sz="4000" b="0" i="1" smtClean="0">
                                    <a:latin typeface="Cambria Math" panose="02040503050406030204" pitchFamily="18" charset="0"/>
                                  </a:rPr>
                                  <m:t>−</m:t>
                                </m:r>
                                <m:r>
                                  <a:rPr lang="en-AU" sz="4000" b="0" i="1" smtClean="0">
                                    <a:latin typeface="Cambria Math" panose="02040503050406030204" pitchFamily="18" charset="0"/>
                                  </a:rPr>
                                  <m:t>𝑖</m:t>
                                </m:r>
                                <m:sSub>
                                  <m:sSubPr>
                                    <m:ctrlPr>
                                      <a:rPr lang="en-AU" sz="4000" b="0" i="1" smtClean="0">
                                        <a:latin typeface="Cambria Math" panose="02040503050406030204" pitchFamily="18" charset="0"/>
                                      </a:rPr>
                                    </m:ctrlPr>
                                  </m:sSubPr>
                                  <m:e>
                                    <m:r>
                                      <m:rPr>
                                        <m:sty m:val="p"/>
                                      </m:rPr>
                                      <a:rPr lang="en-AU" sz="4000" b="0" i="0" smtClean="0">
                                        <a:latin typeface="Cambria Math" panose="02040503050406030204" pitchFamily="18" charset="0"/>
                                      </a:rPr>
                                      <m:t>Ω</m:t>
                                    </m:r>
                                  </m:e>
                                  <m:sub>
                                    <m:r>
                                      <a:rPr lang="en-AU" sz="4000" b="0" i="1" smtClean="0">
                                        <a:latin typeface="Cambria Math" panose="02040503050406030204" pitchFamily="18" charset="0"/>
                                      </a:rPr>
                                      <m:t>𝑦</m:t>
                                    </m:r>
                                  </m:sub>
                                </m:sSub>
                              </m:e>
                            </m:mr>
                            <m:mr>
                              <m:e>
                                <m:sSub>
                                  <m:sSubPr>
                                    <m:ctrlPr>
                                      <a:rPr lang="en-AU" sz="4000" i="1">
                                        <a:latin typeface="Cambria Math" panose="02040503050406030204" pitchFamily="18" charset="0"/>
                                      </a:rPr>
                                    </m:ctrlPr>
                                  </m:sSubPr>
                                  <m:e>
                                    <m:r>
                                      <m:rPr>
                                        <m:sty m:val="p"/>
                                      </m:rPr>
                                      <a:rPr lang="en-AU" sz="4000">
                                        <a:latin typeface="Cambria Math" panose="02040503050406030204" pitchFamily="18" charset="0"/>
                                      </a:rPr>
                                      <m:t>Ω</m:t>
                                    </m:r>
                                  </m:e>
                                  <m:sub>
                                    <m:r>
                                      <a:rPr lang="en-AU" sz="4000" i="1">
                                        <a:latin typeface="Cambria Math" panose="02040503050406030204" pitchFamily="18" charset="0"/>
                                      </a:rPr>
                                      <m:t>𝑥</m:t>
                                    </m:r>
                                  </m:sub>
                                </m:sSub>
                                <m:r>
                                  <a:rPr lang="en-AU" sz="4000" b="0" i="1" smtClean="0">
                                    <a:latin typeface="Cambria Math" panose="02040503050406030204" pitchFamily="18" charset="0"/>
                                  </a:rPr>
                                  <m:t>+</m:t>
                                </m:r>
                                <m:r>
                                  <a:rPr lang="en-AU" sz="4000" i="1">
                                    <a:latin typeface="Cambria Math" panose="02040503050406030204" pitchFamily="18" charset="0"/>
                                  </a:rPr>
                                  <m:t>𝑖</m:t>
                                </m:r>
                                <m:sSub>
                                  <m:sSubPr>
                                    <m:ctrlPr>
                                      <a:rPr lang="en-AU" sz="4000" i="1">
                                        <a:latin typeface="Cambria Math" panose="02040503050406030204" pitchFamily="18" charset="0"/>
                                      </a:rPr>
                                    </m:ctrlPr>
                                  </m:sSubPr>
                                  <m:e>
                                    <m:r>
                                      <m:rPr>
                                        <m:sty m:val="p"/>
                                      </m:rPr>
                                      <a:rPr lang="en-AU" sz="4000">
                                        <a:latin typeface="Cambria Math" panose="02040503050406030204" pitchFamily="18" charset="0"/>
                                      </a:rPr>
                                      <m:t>Ω</m:t>
                                    </m:r>
                                  </m:e>
                                  <m:sub>
                                    <m:r>
                                      <a:rPr lang="en-AU" sz="4000" i="1">
                                        <a:latin typeface="Cambria Math" panose="02040503050406030204" pitchFamily="18" charset="0"/>
                                      </a:rPr>
                                      <m:t>𝑦</m:t>
                                    </m:r>
                                  </m:sub>
                                </m:sSub>
                              </m:e>
                              <m:e>
                                <m:r>
                                  <m:rPr>
                                    <m:nor/>
                                  </m:rPr>
                                  <a:rPr lang="en-AU" sz="4000" b="0" i="0" smtClean="0">
                                    <a:latin typeface="Cambria Math" panose="02040503050406030204" pitchFamily="18" charset="0"/>
                                  </a:rPr>
                                  <m:t>-</m:t>
                                </m:r>
                                <m:r>
                                  <m:rPr>
                                    <m:sty m:val="p"/>
                                  </m:rPr>
                                  <a:rPr lang="en-AU" sz="4000" b="0" i="0" smtClean="0">
                                    <a:latin typeface="Cambria Math" panose="02040503050406030204" pitchFamily="18" charset="0"/>
                                  </a:rPr>
                                  <m:t>Δ</m:t>
                                </m:r>
                              </m:e>
                            </m:mr>
                          </m:m>
                        </m:e>
                      </m:d>
                    </m:oMath>
                  </m:oMathPara>
                </a14:m>
                <a:endParaRPr lang="en-AU" sz="4000" b="0" dirty="0" smtClean="0"/>
              </a:p>
            </p:txBody>
          </p:sp>
        </mc:Choice>
        <mc:Fallback>
          <p:sp>
            <p:nvSpPr>
              <p:cNvPr id="39" name="TextBox 38"/>
              <p:cNvSpPr txBox="1">
                <a:spLocks noRot="1" noChangeAspect="1" noMove="1" noResize="1" noEditPoints="1" noAdjustHandles="1" noChangeArrowheads="1" noChangeShapeType="1" noTextEdit="1"/>
              </p:cNvSpPr>
              <p:nvPr/>
            </p:nvSpPr>
            <p:spPr>
              <a:xfrm>
                <a:off x="3670988" y="4042400"/>
                <a:ext cx="6311856" cy="1475404"/>
              </a:xfrm>
              <a:prstGeom prst="rect">
                <a:avLst/>
              </a:prstGeom>
              <a:blipFill>
                <a:blip r:embed="rId9"/>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236098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left)">
                                      <p:cBhvr>
                                        <p:cTn id="13" dur="500"/>
                                        <p:tgtEl>
                                          <p:spTgt spid="2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par>
                                <p:cTn id="28" presetID="10"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0" grpId="0"/>
      <p:bldP spid="21" grpId="0"/>
      <p:bldP spid="26" grpId="0"/>
      <p:bldP spid="27"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Qubit systems</a:t>
            </a:r>
            <a:endParaRPr lang="en-US" dirty="0"/>
          </a:p>
        </p:txBody>
      </p:sp>
      <p:cxnSp>
        <p:nvCxnSpPr>
          <p:cNvPr id="15" name="Straight Connector 14"/>
          <p:cNvCxnSpPr/>
          <p:nvPr/>
        </p:nvCxnSpPr>
        <p:spPr>
          <a:xfrm>
            <a:off x="4222204" y="2708920"/>
            <a:ext cx="1115615" cy="0"/>
          </a:xfrm>
          <a:prstGeom prst="line">
            <a:avLst/>
          </a:prstGeom>
          <a:ln w="76200">
            <a:miter lim="800000"/>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222204" y="5157192"/>
            <a:ext cx="1115615" cy="0"/>
          </a:xfrm>
          <a:prstGeom prst="line">
            <a:avLst/>
          </a:prstGeom>
          <a:ln w="76200">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798268" y="2801948"/>
            <a:ext cx="0" cy="2263778"/>
          </a:xfrm>
          <a:prstGeom prst="straightConnector1">
            <a:avLst/>
          </a:prstGeom>
          <a:ln w="38100">
            <a:solidFill>
              <a:schemeClr val="accent1"/>
            </a:solidFill>
            <a:miter lim="800000"/>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7" name="TextBox 26"/>
              <p:cNvSpPr txBox="1"/>
              <p:nvPr/>
            </p:nvSpPr>
            <p:spPr>
              <a:xfrm>
                <a:off x="5086300" y="3637591"/>
                <a:ext cx="1102931" cy="590931"/>
              </a:xfrm>
              <a:prstGeom prst="rect">
                <a:avLst/>
              </a:prstGeom>
              <a:noFill/>
            </p:spPr>
            <p:txBody>
              <a:bodyPr wrap="none" rtlCol="0">
                <a:spAutoFit/>
              </a:bodyPr>
              <a:lstStyle/>
              <a:p>
                <a:pPr>
                  <a:lnSpc>
                    <a:spcPct val="90000"/>
                  </a:lnSpc>
                </a:pPr>
                <a14:m>
                  <m:oMathPara xmlns:m="http://schemas.openxmlformats.org/officeDocument/2006/math">
                    <m:oMathParaPr>
                      <m:jc m:val="centerGroup"/>
                    </m:oMathParaPr>
                    <m:oMath xmlns:m="http://schemas.openxmlformats.org/officeDocument/2006/math">
                      <m:r>
                        <a:rPr lang="en-AU" sz="3600" b="0" i="1" smtClean="0">
                          <a:solidFill>
                            <a:schemeClr val="accent1"/>
                          </a:solidFill>
                          <a:latin typeface="Cambria Math" panose="02040503050406030204" pitchFamily="18" charset="0"/>
                        </a:rPr>
                        <m:t>ℏ</m:t>
                      </m:r>
                      <m:sSub>
                        <m:sSubPr>
                          <m:ctrlPr>
                            <a:rPr lang="en-AU" sz="3600" b="0" i="0" smtClean="0">
                              <a:solidFill>
                                <a:schemeClr val="accent1"/>
                              </a:solidFill>
                              <a:latin typeface="Cambria Math" panose="02040503050406030204" pitchFamily="18" charset="0"/>
                            </a:rPr>
                          </m:ctrlPr>
                        </m:sSubPr>
                        <m:e>
                          <m:r>
                            <a:rPr lang="en-AU" sz="3600" b="0" i="1" smtClean="0">
                              <a:solidFill>
                                <a:schemeClr val="accent1"/>
                              </a:solidFill>
                              <a:latin typeface="Cambria Math" panose="02040503050406030204" pitchFamily="18" charset="0"/>
                            </a:rPr>
                            <m:t>𝜔</m:t>
                          </m:r>
                        </m:e>
                        <m:sub>
                          <m:r>
                            <a:rPr lang="en-AU" sz="3600" b="0" i="1" smtClean="0">
                              <a:solidFill>
                                <a:schemeClr val="accent1"/>
                              </a:solidFill>
                              <a:latin typeface="Cambria Math" panose="02040503050406030204" pitchFamily="18" charset="0"/>
                            </a:rPr>
                            <m:t>𝑎</m:t>
                          </m:r>
                        </m:sub>
                      </m:sSub>
                    </m:oMath>
                  </m:oMathPara>
                </a14:m>
                <a:endParaRPr lang="en-AU" sz="3600" dirty="0">
                  <a:solidFill>
                    <a:schemeClr val="accent1"/>
                  </a:solidFill>
                </a:endParaRPr>
              </a:p>
            </p:txBody>
          </p:sp>
        </mc:Choice>
        <mc:Fallback>
          <p:sp>
            <p:nvSpPr>
              <p:cNvPr id="27" name="TextBox 26"/>
              <p:cNvSpPr txBox="1">
                <a:spLocks noRot="1" noChangeAspect="1" noMove="1" noResize="1" noEditPoints="1" noAdjustHandles="1" noChangeArrowheads="1" noChangeShapeType="1" noTextEdit="1"/>
              </p:cNvSpPr>
              <p:nvPr/>
            </p:nvSpPr>
            <p:spPr>
              <a:xfrm>
                <a:off x="5086300" y="3637591"/>
                <a:ext cx="1102931" cy="590931"/>
              </a:xfrm>
              <a:prstGeom prst="rect">
                <a:avLst/>
              </a:prstGeom>
              <a:blipFill>
                <a:blip r:embed="rId3"/>
                <a:stretch>
                  <a:fillRect/>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28" name="TextBox 27"/>
              <p:cNvSpPr txBox="1"/>
              <p:nvPr/>
            </p:nvSpPr>
            <p:spPr>
              <a:xfrm>
                <a:off x="4385213" y="2060848"/>
                <a:ext cx="845103" cy="590931"/>
              </a:xfrm>
              <a:prstGeom prst="rect">
                <a:avLst/>
              </a:prstGeom>
              <a:noFill/>
            </p:spPr>
            <p:txBody>
              <a:bodyPr wrap="none" rtlCol="0">
                <a:spAutoFit/>
              </a:bodyPr>
              <a:lstStyle/>
              <a:p>
                <a:pPr>
                  <a:lnSpc>
                    <a:spcPct val="90000"/>
                  </a:lnSpc>
                </a:pPr>
                <a14:m>
                  <m:oMathPara xmlns:m="http://schemas.openxmlformats.org/officeDocument/2006/math">
                    <m:oMathParaPr>
                      <m:jc m:val="centerGroup"/>
                    </m:oMathParaPr>
                    <m:oMath xmlns:m="http://schemas.openxmlformats.org/officeDocument/2006/math">
                      <m:r>
                        <a:rPr lang="en-AU" sz="3600" b="0" i="1" smtClean="0">
                          <a:solidFill>
                            <a:schemeClr val="accent1"/>
                          </a:solidFill>
                          <a:latin typeface="Cambria Math" panose="02040503050406030204" pitchFamily="18" charset="0"/>
                        </a:rPr>
                        <m:t>|1⟩</m:t>
                      </m:r>
                    </m:oMath>
                  </m:oMathPara>
                </a14:m>
                <a:endParaRPr lang="en-AU" sz="3600" dirty="0">
                  <a:solidFill>
                    <a:schemeClr val="accent1"/>
                  </a:solidFill>
                </a:endParaRPr>
              </a:p>
            </p:txBody>
          </p:sp>
        </mc:Choice>
        <mc:Fallback>
          <p:sp>
            <p:nvSpPr>
              <p:cNvPr id="28" name="TextBox 27"/>
              <p:cNvSpPr txBox="1">
                <a:spLocks noRot="1" noChangeAspect="1" noMove="1" noResize="1" noEditPoints="1" noAdjustHandles="1" noChangeArrowheads="1" noChangeShapeType="1" noTextEdit="1"/>
              </p:cNvSpPr>
              <p:nvPr/>
            </p:nvSpPr>
            <p:spPr>
              <a:xfrm>
                <a:off x="4385213" y="2060848"/>
                <a:ext cx="845103" cy="590931"/>
              </a:xfrm>
              <a:prstGeom prst="rect">
                <a:avLst/>
              </a:prstGeom>
              <a:blipFill>
                <a:blip r:embed="rId4"/>
                <a:stretch>
                  <a:fillRect/>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29" name="TextBox 28"/>
              <p:cNvSpPr txBox="1"/>
              <p:nvPr/>
            </p:nvSpPr>
            <p:spPr>
              <a:xfrm>
                <a:off x="4357459" y="5214333"/>
                <a:ext cx="845103" cy="590931"/>
              </a:xfrm>
              <a:prstGeom prst="rect">
                <a:avLst/>
              </a:prstGeom>
              <a:noFill/>
            </p:spPr>
            <p:txBody>
              <a:bodyPr wrap="none" rtlCol="0">
                <a:spAutoFit/>
              </a:bodyPr>
              <a:lstStyle/>
              <a:p>
                <a:pPr>
                  <a:lnSpc>
                    <a:spcPct val="90000"/>
                  </a:lnSpc>
                </a:pPr>
                <a14:m>
                  <m:oMathPara xmlns:m="http://schemas.openxmlformats.org/officeDocument/2006/math">
                    <m:oMathParaPr>
                      <m:jc m:val="centerGroup"/>
                    </m:oMathParaPr>
                    <m:oMath xmlns:m="http://schemas.openxmlformats.org/officeDocument/2006/math">
                      <m:r>
                        <a:rPr lang="en-AU" sz="3600" b="0" i="1" smtClean="0">
                          <a:solidFill>
                            <a:schemeClr val="accent1"/>
                          </a:solidFill>
                          <a:latin typeface="Cambria Math" panose="02040503050406030204" pitchFamily="18" charset="0"/>
                        </a:rPr>
                        <m:t>|0⟩</m:t>
                      </m:r>
                    </m:oMath>
                  </m:oMathPara>
                </a14:m>
                <a:endParaRPr lang="en-AU" sz="3600" dirty="0">
                  <a:solidFill>
                    <a:schemeClr val="accent1"/>
                  </a:solidFill>
                </a:endParaRPr>
              </a:p>
            </p:txBody>
          </p:sp>
        </mc:Choice>
        <mc:Fallback>
          <p:sp>
            <p:nvSpPr>
              <p:cNvPr id="29" name="TextBox 28"/>
              <p:cNvSpPr txBox="1">
                <a:spLocks noRot="1" noChangeAspect="1" noMove="1" noResize="1" noEditPoints="1" noAdjustHandles="1" noChangeArrowheads="1" noChangeShapeType="1" noTextEdit="1"/>
              </p:cNvSpPr>
              <p:nvPr/>
            </p:nvSpPr>
            <p:spPr>
              <a:xfrm>
                <a:off x="4357459" y="5214333"/>
                <a:ext cx="845103" cy="590931"/>
              </a:xfrm>
              <a:prstGeom prst="rect">
                <a:avLst/>
              </a:prstGeom>
              <a:blipFill>
                <a:blip r:embed="rId5"/>
                <a:stretch>
                  <a:fillRect/>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10" name="TextBox 9"/>
              <p:cNvSpPr txBox="1"/>
              <p:nvPr/>
            </p:nvSpPr>
            <p:spPr>
              <a:xfrm>
                <a:off x="5338308" y="4854293"/>
                <a:ext cx="756104" cy="590931"/>
              </a:xfrm>
              <a:prstGeom prst="rect">
                <a:avLst/>
              </a:prstGeom>
              <a:noFill/>
            </p:spPr>
            <p:txBody>
              <a:bodyPr wrap="none"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AU" sz="3600" b="0" i="1" smtClean="0">
                              <a:solidFill>
                                <a:schemeClr val="accent1"/>
                              </a:solidFill>
                              <a:latin typeface="Cambria Math" panose="02040503050406030204" pitchFamily="18" charset="0"/>
                            </a:rPr>
                          </m:ctrlPr>
                        </m:sSubPr>
                        <m:e>
                          <m:r>
                            <a:rPr lang="en-AU" sz="3600" b="0" i="1" smtClean="0">
                              <a:solidFill>
                                <a:schemeClr val="accent1"/>
                              </a:solidFill>
                              <a:latin typeface="Cambria Math" panose="02040503050406030204" pitchFamily="18" charset="0"/>
                            </a:rPr>
                            <m:t>𝐸</m:t>
                          </m:r>
                        </m:e>
                        <m:sub>
                          <m:r>
                            <a:rPr lang="en-AU" sz="3600" b="0" i="1" smtClean="0">
                              <a:solidFill>
                                <a:schemeClr val="accent1"/>
                              </a:solidFill>
                              <a:latin typeface="Cambria Math" panose="02040503050406030204" pitchFamily="18" charset="0"/>
                            </a:rPr>
                            <m:t>0</m:t>
                          </m:r>
                        </m:sub>
                      </m:sSub>
                    </m:oMath>
                  </m:oMathPara>
                </a14:m>
                <a:endParaRPr lang="en-AU" sz="3600" dirty="0">
                  <a:solidFill>
                    <a:schemeClr val="accent1"/>
                  </a:solidFill>
                </a:endParaRPr>
              </a:p>
            </p:txBody>
          </p:sp>
        </mc:Choice>
        <mc:Fallback>
          <p:sp>
            <p:nvSpPr>
              <p:cNvPr id="10" name="TextBox 9"/>
              <p:cNvSpPr txBox="1">
                <a:spLocks noRot="1" noChangeAspect="1" noMove="1" noResize="1" noEditPoints="1" noAdjustHandles="1" noChangeArrowheads="1" noChangeShapeType="1" noTextEdit="1"/>
              </p:cNvSpPr>
              <p:nvPr/>
            </p:nvSpPr>
            <p:spPr>
              <a:xfrm>
                <a:off x="5338308" y="4854293"/>
                <a:ext cx="756104" cy="590931"/>
              </a:xfrm>
              <a:prstGeom prst="rect">
                <a:avLst/>
              </a:prstGeom>
              <a:blipFill>
                <a:blip r:embed="rId6"/>
                <a:stretch>
                  <a:fillRect/>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11" name="TextBox 10"/>
              <p:cNvSpPr txBox="1"/>
              <p:nvPr/>
            </p:nvSpPr>
            <p:spPr>
              <a:xfrm>
                <a:off x="5338308" y="2406021"/>
                <a:ext cx="756104" cy="590931"/>
              </a:xfrm>
              <a:prstGeom prst="rect">
                <a:avLst/>
              </a:prstGeom>
              <a:noFill/>
            </p:spPr>
            <p:txBody>
              <a:bodyPr wrap="none"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AU" sz="3600" b="0" i="1" smtClean="0">
                              <a:solidFill>
                                <a:schemeClr val="accent1"/>
                              </a:solidFill>
                              <a:latin typeface="Cambria Math" panose="02040503050406030204" pitchFamily="18" charset="0"/>
                            </a:rPr>
                          </m:ctrlPr>
                        </m:sSubPr>
                        <m:e>
                          <m:r>
                            <a:rPr lang="en-AU" sz="3600" b="0" i="1" smtClean="0">
                              <a:solidFill>
                                <a:schemeClr val="accent1"/>
                              </a:solidFill>
                              <a:latin typeface="Cambria Math" panose="02040503050406030204" pitchFamily="18" charset="0"/>
                            </a:rPr>
                            <m:t>𝐸</m:t>
                          </m:r>
                        </m:e>
                        <m:sub>
                          <m:r>
                            <a:rPr lang="en-AU" sz="3600" b="0" i="1" smtClean="0">
                              <a:solidFill>
                                <a:schemeClr val="accent1"/>
                              </a:solidFill>
                              <a:latin typeface="Cambria Math" panose="02040503050406030204" pitchFamily="18" charset="0"/>
                            </a:rPr>
                            <m:t>1</m:t>
                          </m:r>
                        </m:sub>
                      </m:sSub>
                    </m:oMath>
                  </m:oMathPara>
                </a14:m>
                <a:endParaRPr lang="en-AU" sz="3600" dirty="0">
                  <a:solidFill>
                    <a:schemeClr val="accent1"/>
                  </a:solidFill>
                </a:endParaRPr>
              </a:p>
            </p:txBody>
          </p:sp>
        </mc:Choice>
        <mc:Fallback>
          <p:sp>
            <p:nvSpPr>
              <p:cNvPr id="11" name="TextBox 10"/>
              <p:cNvSpPr txBox="1">
                <a:spLocks noRot="1" noChangeAspect="1" noMove="1" noResize="1" noEditPoints="1" noAdjustHandles="1" noChangeArrowheads="1" noChangeShapeType="1" noTextEdit="1"/>
              </p:cNvSpPr>
              <p:nvPr/>
            </p:nvSpPr>
            <p:spPr>
              <a:xfrm>
                <a:off x="5338308" y="2406021"/>
                <a:ext cx="756104" cy="590931"/>
              </a:xfrm>
              <a:prstGeom prst="rect">
                <a:avLst/>
              </a:prstGeom>
              <a:blipFill>
                <a:blip r:embed="rId7"/>
                <a:stretch>
                  <a:fillRect/>
                </a:stretch>
              </a:blipFill>
            </p:spPr>
            <p:txBody>
              <a:bodyPr/>
              <a:lstStyle/>
              <a:p>
                <a:r>
                  <a:rPr lang="en-AU">
                    <a:noFill/>
                  </a:rPr>
                  <a:t> </a:t>
                </a:r>
              </a:p>
            </p:txBody>
          </p:sp>
        </mc:Fallback>
      </mc:AlternateContent>
      <p:grpSp>
        <p:nvGrpSpPr>
          <p:cNvPr id="44" name="Group 43"/>
          <p:cNvGrpSpPr/>
          <p:nvPr/>
        </p:nvGrpSpPr>
        <p:grpSpPr>
          <a:xfrm>
            <a:off x="477788" y="3356992"/>
            <a:ext cx="3605281" cy="2535147"/>
            <a:chOff x="477788" y="3356992"/>
            <a:chExt cx="3605281" cy="2535147"/>
          </a:xfrm>
        </p:grpSpPr>
        <p:pic>
          <p:nvPicPr>
            <p:cNvPr id="4" name="Picture 3" descr="Antenna Dish Satellite · Free vector graphic on Pixaba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21804" y="3356992"/>
              <a:ext cx="1512168" cy="1850454"/>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52607" y="3746561"/>
              <a:ext cx="1650961" cy="372989"/>
            </a:xfrm>
            <a:prstGeom prst="rect">
              <a:avLst/>
            </a:prstGeom>
          </p:spPr>
        </p:pic>
        <mc:AlternateContent xmlns:mc="http://schemas.openxmlformats.org/markup-compatibility/2006">
          <mc:Choice xmlns:a14="http://schemas.microsoft.com/office/drawing/2010/main" Requires="a14">
            <p:sp>
              <p:nvSpPr>
                <p:cNvPr id="20" name="TextBox 19"/>
                <p:cNvSpPr txBox="1"/>
                <p:nvPr/>
              </p:nvSpPr>
              <p:spPr>
                <a:xfrm>
                  <a:off x="477788" y="5301208"/>
                  <a:ext cx="3605281" cy="590931"/>
                </a:xfrm>
                <a:prstGeom prst="rect">
                  <a:avLst/>
                </a:prstGeom>
                <a:noFill/>
              </p:spPr>
              <p:txBody>
                <a:bodyPr wrap="none" rtlCol="0">
                  <a:spAutoFit/>
                </a:bodyPr>
                <a:lstStyle/>
                <a:p>
                  <a:pPr>
                    <a:lnSpc>
                      <a:spcPct val="90000"/>
                    </a:lnSpc>
                  </a:pPr>
                  <a14:m>
                    <m:oMathPara xmlns:m="http://schemas.openxmlformats.org/officeDocument/2006/math">
                      <m:oMathParaPr>
                        <m:jc m:val="centerGroup"/>
                      </m:oMathParaPr>
                      <m:oMath xmlns:m="http://schemas.openxmlformats.org/officeDocument/2006/math">
                        <m:r>
                          <a:rPr lang="en-AU" sz="3600" b="0" i="1" smtClean="0">
                            <a:solidFill>
                              <a:srgbClr val="FFCC00"/>
                            </a:solidFill>
                            <a:latin typeface="Cambria Math" panose="02040503050406030204" pitchFamily="18" charset="0"/>
                          </a:rPr>
                          <m:t>ℏ</m:t>
                        </m:r>
                        <m:r>
                          <m:rPr>
                            <m:sty m:val="p"/>
                          </m:rPr>
                          <a:rPr lang="en-AU" sz="3600" b="0" i="0" smtClean="0">
                            <a:solidFill>
                              <a:srgbClr val="FFCC00"/>
                            </a:solidFill>
                            <a:latin typeface="Cambria Math" panose="02040503050406030204" pitchFamily="18" charset="0"/>
                          </a:rPr>
                          <m:t>Ω</m:t>
                        </m:r>
                        <m:func>
                          <m:funcPr>
                            <m:ctrlPr>
                              <a:rPr lang="en-AU" sz="3600" b="0" i="1" smtClean="0">
                                <a:solidFill>
                                  <a:srgbClr val="FFCC00"/>
                                </a:solidFill>
                                <a:latin typeface="Cambria Math" panose="02040503050406030204" pitchFamily="18" charset="0"/>
                              </a:rPr>
                            </m:ctrlPr>
                          </m:funcPr>
                          <m:fName>
                            <m:r>
                              <m:rPr>
                                <m:sty m:val="p"/>
                              </m:rPr>
                              <a:rPr lang="en-AU" sz="3600" b="0" i="0" smtClean="0">
                                <a:solidFill>
                                  <a:srgbClr val="FFCC00"/>
                                </a:solidFill>
                                <a:latin typeface="Cambria Math" panose="02040503050406030204" pitchFamily="18" charset="0"/>
                              </a:rPr>
                              <m:t>cos</m:t>
                            </m:r>
                          </m:fName>
                          <m:e>
                            <m:d>
                              <m:dPr>
                                <m:ctrlPr>
                                  <a:rPr lang="en-AU" sz="3600" b="0" i="1" smtClean="0">
                                    <a:solidFill>
                                      <a:srgbClr val="FFCC00"/>
                                    </a:solidFill>
                                    <a:latin typeface="Cambria Math" panose="02040503050406030204" pitchFamily="18" charset="0"/>
                                  </a:rPr>
                                </m:ctrlPr>
                              </m:dPr>
                              <m:e>
                                <m:sSub>
                                  <m:sSubPr>
                                    <m:ctrlPr>
                                      <a:rPr lang="en-AU" sz="3600" b="0" i="1" smtClean="0">
                                        <a:solidFill>
                                          <a:srgbClr val="FFCC00"/>
                                        </a:solidFill>
                                        <a:latin typeface="Cambria Math" panose="02040503050406030204" pitchFamily="18" charset="0"/>
                                      </a:rPr>
                                    </m:ctrlPr>
                                  </m:sSubPr>
                                  <m:e>
                                    <m:r>
                                      <a:rPr lang="en-AU" sz="3600" b="0" i="1" smtClean="0">
                                        <a:solidFill>
                                          <a:srgbClr val="FFCC00"/>
                                        </a:solidFill>
                                        <a:latin typeface="Cambria Math" panose="02040503050406030204" pitchFamily="18" charset="0"/>
                                      </a:rPr>
                                      <m:t>𝜔</m:t>
                                    </m:r>
                                  </m:e>
                                  <m:sub>
                                    <m:r>
                                      <a:rPr lang="en-AU" sz="3600" b="0" i="1" smtClean="0">
                                        <a:solidFill>
                                          <a:srgbClr val="FFCC00"/>
                                        </a:solidFill>
                                        <a:latin typeface="Cambria Math" panose="02040503050406030204" pitchFamily="18" charset="0"/>
                                      </a:rPr>
                                      <m:t>𝑏</m:t>
                                    </m:r>
                                  </m:sub>
                                </m:sSub>
                                <m:r>
                                  <a:rPr lang="en-AU" sz="3600" b="0" i="1" smtClean="0">
                                    <a:solidFill>
                                      <a:srgbClr val="FFCC00"/>
                                    </a:solidFill>
                                    <a:latin typeface="Cambria Math" panose="02040503050406030204" pitchFamily="18" charset="0"/>
                                  </a:rPr>
                                  <m:t>𝑡</m:t>
                                </m:r>
                                <m:r>
                                  <a:rPr lang="en-AU" sz="3600" b="0" i="1" smtClean="0">
                                    <a:solidFill>
                                      <a:srgbClr val="FFCC00"/>
                                    </a:solidFill>
                                    <a:latin typeface="Cambria Math" panose="02040503050406030204" pitchFamily="18" charset="0"/>
                                  </a:rPr>
                                  <m:t>+</m:t>
                                </m:r>
                                <m:r>
                                  <a:rPr lang="en-AU" sz="3600" b="0" i="1" smtClean="0">
                                    <a:solidFill>
                                      <a:srgbClr val="FFCC00"/>
                                    </a:solidFill>
                                    <a:latin typeface="Cambria Math" panose="02040503050406030204" pitchFamily="18" charset="0"/>
                                  </a:rPr>
                                  <m:t>𝜙</m:t>
                                </m:r>
                              </m:e>
                            </m:d>
                          </m:e>
                        </m:func>
                      </m:oMath>
                    </m:oMathPara>
                  </a14:m>
                  <a:endParaRPr lang="en-AU" sz="3600" dirty="0">
                    <a:solidFill>
                      <a:srgbClr val="FFCC00"/>
                    </a:solidFill>
                  </a:endParaRPr>
                </a:p>
              </p:txBody>
            </p:sp>
          </mc:Choice>
          <mc:Fallback>
            <p:sp>
              <p:nvSpPr>
                <p:cNvPr id="20" name="TextBox 19"/>
                <p:cNvSpPr txBox="1">
                  <a:spLocks noRot="1" noChangeAspect="1" noMove="1" noResize="1" noEditPoints="1" noAdjustHandles="1" noChangeArrowheads="1" noChangeShapeType="1" noTextEdit="1"/>
                </p:cNvSpPr>
                <p:nvPr/>
              </p:nvSpPr>
              <p:spPr>
                <a:xfrm>
                  <a:off x="477788" y="5301208"/>
                  <a:ext cx="3605281" cy="590931"/>
                </a:xfrm>
                <a:prstGeom prst="rect">
                  <a:avLst/>
                </a:prstGeom>
                <a:blipFill>
                  <a:blip r:embed="rId10"/>
                  <a:stretch>
                    <a:fillRect/>
                  </a:stretch>
                </a:blipFill>
              </p:spPr>
              <p:txBody>
                <a:bodyPr/>
                <a:lstStyle/>
                <a:p>
                  <a:r>
                    <a:rPr lang="en-AU">
                      <a:noFill/>
                    </a:rPr>
                    <a:t> </a:t>
                  </a:r>
                </a:p>
              </p:txBody>
            </p:sp>
          </mc:Fallback>
        </mc:AlternateContent>
      </p:grpSp>
      <mc:AlternateContent xmlns:mc="http://schemas.openxmlformats.org/markup-compatibility/2006">
        <mc:Choice xmlns:a14="http://schemas.microsoft.com/office/drawing/2010/main" Requires="a14">
          <p:sp>
            <p:nvSpPr>
              <p:cNvPr id="22" name="TextBox 21"/>
              <p:cNvSpPr txBox="1"/>
              <p:nvPr/>
            </p:nvSpPr>
            <p:spPr>
              <a:xfrm>
                <a:off x="6454452" y="1844824"/>
                <a:ext cx="5544616" cy="9221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2400" b="1" i="1" smtClean="0">
                          <a:latin typeface="Cambria Math" panose="02040503050406030204" pitchFamily="18" charset="0"/>
                          <a:ea typeface="Cambria Math" panose="02040503050406030204" pitchFamily="18" charset="0"/>
                        </a:rPr>
                        <m:t>𝓗</m:t>
                      </m:r>
                      <m:r>
                        <a:rPr lang="en-AU" sz="2400" b="0" i="1" smtClean="0">
                          <a:latin typeface="Cambria Math" panose="02040503050406030204" pitchFamily="18" charset="0"/>
                        </a:rPr>
                        <m:t>=</m:t>
                      </m:r>
                      <m:r>
                        <a:rPr lang="en-AU" sz="2400" b="0" i="1" smtClean="0">
                          <a:latin typeface="Cambria Math" panose="02040503050406030204" pitchFamily="18" charset="0"/>
                        </a:rPr>
                        <m:t>ℏ</m:t>
                      </m:r>
                      <m:d>
                        <m:dPr>
                          <m:ctrlPr>
                            <a:rPr lang="en-AU" sz="2400" b="0" i="1" smtClean="0">
                              <a:latin typeface="Cambria Math" panose="02040503050406030204" pitchFamily="18" charset="0"/>
                            </a:rPr>
                          </m:ctrlPr>
                        </m:dPr>
                        <m:e>
                          <m:sSub>
                            <m:sSubPr>
                              <m:ctrlPr>
                                <a:rPr lang="en-AU" sz="2400" b="0" i="1" smtClean="0">
                                  <a:latin typeface="Cambria Math" panose="02040503050406030204" pitchFamily="18" charset="0"/>
                                </a:rPr>
                              </m:ctrlPr>
                            </m:sSubPr>
                            <m:e>
                              <m:f>
                                <m:fPr>
                                  <m:ctrlPr>
                                    <a:rPr lang="en-AU" sz="2400" b="0" i="1" smtClean="0">
                                      <a:latin typeface="Cambria Math" panose="02040503050406030204" pitchFamily="18" charset="0"/>
                                    </a:rPr>
                                  </m:ctrlPr>
                                </m:fPr>
                                <m:num>
                                  <m:r>
                                    <a:rPr lang="en-AU" sz="2400" b="0" i="1" smtClean="0">
                                      <a:latin typeface="Cambria Math" panose="02040503050406030204" pitchFamily="18" charset="0"/>
                                    </a:rPr>
                                    <m:t>1</m:t>
                                  </m:r>
                                </m:num>
                                <m:den>
                                  <m:r>
                                    <a:rPr lang="en-AU" sz="2400" b="0" i="1" smtClean="0">
                                      <a:latin typeface="Cambria Math" panose="02040503050406030204" pitchFamily="18" charset="0"/>
                                    </a:rPr>
                                    <m:t>2</m:t>
                                  </m:r>
                                </m:den>
                              </m:f>
                              <m:r>
                                <a:rPr lang="en-AU" sz="2400" b="0" i="1" smtClean="0">
                                  <a:latin typeface="Cambria Math" panose="02040503050406030204" pitchFamily="18" charset="0"/>
                                </a:rPr>
                                <m:t>𝜔</m:t>
                              </m:r>
                            </m:e>
                            <m:sub>
                              <m:r>
                                <a:rPr lang="en-AU" sz="2400" b="0" i="1" smtClean="0">
                                  <a:latin typeface="Cambria Math" panose="02040503050406030204" pitchFamily="18" charset="0"/>
                                </a:rPr>
                                <m:t>𝑎</m:t>
                              </m:r>
                            </m:sub>
                          </m:sSub>
                          <m:sSub>
                            <m:sSubPr>
                              <m:ctrlPr>
                                <a:rPr lang="en-AU" sz="2400" b="1" i="1" smtClean="0">
                                  <a:latin typeface="Cambria Math" panose="02040503050406030204" pitchFamily="18" charset="0"/>
                                </a:rPr>
                              </m:ctrlPr>
                            </m:sSubPr>
                            <m:e>
                              <m:r>
                                <a:rPr lang="en-AU" sz="2400" b="1" i="1" smtClean="0">
                                  <a:latin typeface="Cambria Math" panose="02040503050406030204" pitchFamily="18" charset="0"/>
                                </a:rPr>
                                <m:t>𝝈</m:t>
                              </m:r>
                            </m:e>
                            <m:sub>
                              <m:r>
                                <a:rPr lang="en-AU" sz="2400" b="1" i="1" smtClean="0">
                                  <a:latin typeface="Cambria Math" panose="02040503050406030204" pitchFamily="18" charset="0"/>
                                </a:rPr>
                                <m:t>𝒛</m:t>
                              </m:r>
                            </m:sub>
                          </m:sSub>
                          <m:r>
                            <a:rPr lang="en-AU" sz="2400" b="0" i="1" smtClean="0">
                              <a:latin typeface="Cambria Math" panose="02040503050406030204" pitchFamily="18" charset="0"/>
                            </a:rPr>
                            <m:t>+</m:t>
                          </m:r>
                          <m:r>
                            <m:rPr>
                              <m:sty m:val="p"/>
                            </m:rPr>
                            <a:rPr lang="en-AU" sz="2400">
                              <a:solidFill>
                                <a:schemeClr val="tx1"/>
                              </a:solidFill>
                              <a:latin typeface="Cambria Math" panose="02040503050406030204" pitchFamily="18" charset="0"/>
                            </a:rPr>
                            <m:t>Ω</m:t>
                          </m:r>
                          <m:func>
                            <m:funcPr>
                              <m:ctrlPr>
                                <a:rPr lang="en-AU" sz="2400" i="1" smtClean="0">
                                  <a:solidFill>
                                    <a:schemeClr val="tx1"/>
                                  </a:solidFill>
                                  <a:latin typeface="Cambria Math" panose="02040503050406030204" pitchFamily="18" charset="0"/>
                                </a:rPr>
                              </m:ctrlPr>
                            </m:funcPr>
                            <m:fName>
                              <m:r>
                                <m:rPr>
                                  <m:sty m:val="p"/>
                                </m:rPr>
                                <a:rPr lang="en-AU" sz="2400">
                                  <a:solidFill>
                                    <a:schemeClr val="tx1"/>
                                  </a:solidFill>
                                  <a:latin typeface="Cambria Math" panose="02040503050406030204" pitchFamily="18" charset="0"/>
                                </a:rPr>
                                <m:t>cos</m:t>
                              </m:r>
                            </m:fName>
                            <m:e>
                              <m:d>
                                <m:dPr>
                                  <m:ctrlPr>
                                    <a:rPr lang="en-AU" sz="2400" i="1">
                                      <a:solidFill>
                                        <a:schemeClr val="tx1"/>
                                      </a:solidFill>
                                      <a:latin typeface="Cambria Math" panose="02040503050406030204" pitchFamily="18" charset="0"/>
                                    </a:rPr>
                                  </m:ctrlPr>
                                </m:dPr>
                                <m:e>
                                  <m:sSub>
                                    <m:sSubPr>
                                      <m:ctrlPr>
                                        <a:rPr lang="en-AU" sz="2400" i="1">
                                          <a:solidFill>
                                            <a:schemeClr val="tx1"/>
                                          </a:solidFill>
                                          <a:latin typeface="Cambria Math" panose="02040503050406030204" pitchFamily="18" charset="0"/>
                                        </a:rPr>
                                      </m:ctrlPr>
                                    </m:sSubPr>
                                    <m:e>
                                      <m:r>
                                        <a:rPr lang="en-AU" sz="2400" i="1">
                                          <a:solidFill>
                                            <a:schemeClr val="tx1"/>
                                          </a:solidFill>
                                          <a:latin typeface="Cambria Math" panose="02040503050406030204" pitchFamily="18" charset="0"/>
                                        </a:rPr>
                                        <m:t>𝜔</m:t>
                                      </m:r>
                                    </m:e>
                                    <m:sub>
                                      <m:r>
                                        <a:rPr lang="en-AU" sz="2400" i="1">
                                          <a:solidFill>
                                            <a:schemeClr val="tx1"/>
                                          </a:solidFill>
                                          <a:latin typeface="Cambria Math" panose="02040503050406030204" pitchFamily="18" charset="0"/>
                                        </a:rPr>
                                        <m:t>𝑏</m:t>
                                      </m:r>
                                    </m:sub>
                                  </m:sSub>
                                  <m:r>
                                    <a:rPr lang="en-AU" sz="2400" i="1">
                                      <a:solidFill>
                                        <a:schemeClr val="tx1"/>
                                      </a:solidFill>
                                      <a:latin typeface="Cambria Math" panose="02040503050406030204" pitchFamily="18" charset="0"/>
                                    </a:rPr>
                                    <m:t>𝑡</m:t>
                                  </m:r>
                                  <m:r>
                                    <a:rPr lang="en-AU" sz="2400" i="1">
                                      <a:solidFill>
                                        <a:schemeClr val="tx1"/>
                                      </a:solidFill>
                                      <a:latin typeface="Cambria Math" panose="02040503050406030204" pitchFamily="18" charset="0"/>
                                    </a:rPr>
                                    <m:t>+</m:t>
                                  </m:r>
                                  <m:r>
                                    <a:rPr lang="en-AU" sz="2400" i="1">
                                      <a:solidFill>
                                        <a:schemeClr val="tx1"/>
                                      </a:solidFill>
                                      <a:latin typeface="Cambria Math" panose="02040503050406030204" pitchFamily="18" charset="0"/>
                                    </a:rPr>
                                    <m:t>𝜙</m:t>
                                  </m:r>
                                </m:e>
                              </m:d>
                            </m:e>
                          </m:func>
                          <m:sSub>
                            <m:sSubPr>
                              <m:ctrlPr>
                                <a:rPr lang="en-AU" sz="2400" b="1" i="1" smtClean="0">
                                  <a:latin typeface="Cambria Math" panose="02040503050406030204" pitchFamily="18" charset="0"/>
                                </a:rPr>
                              </m:ctrlPr>
                            </m:sSubPr>
                            <m:e>
                              <m:r>
                                <a:rPr lang="en-AU" sz="2400" b="1" i="1" smtClean="0">
                                  <a:latin typeface="Cambria Math" panose="02040503050406030204" pitchFamily="18" charset="0"/>
                                </a:rPr>
                                <m:t>𝝈</m:t>
                              </m:r>
                            </m:e>
                            <m:sub>
                              <m:r>
                                <a:rPr lang="en-AU" sz="2400" b="1" i="1" smtClean="0">
                                  <a:latin typeface="Cambria Math" panose="02040503050406030204" pitchFamily="18" charset="0"/>
                                </a:rPr>
                                <m:t>𝒙</m:t>
                              </m:r>
                            </m:sub>
                          </m:sSub>
                        </m:e>
                      </m:d>
                    </m:oMath>
                  </m:oMathPara>
                </a14:m>
                <a:endParaRPr lang="en-AU" sz="2400" b="1" dirty="0" smtClean="0"/>
              </a:p>
            </p:txBody>
          </p:sp>
        </mc:Choice>
        <mc:Fallback>
          <p:sp>
            <p:nvSpPr>
              <p:cNvPr id="22" name="TextBox 21"/>
              <p:cNvSpPr txBox="1">
                <a:spLocks noRot="1" noChangeAspect="1" noMove="1" noResize="1" noEditPoints="1" noAdjustHandles="1" noChangeArrowheads="1" noChangeShapeType="1" noTextEdit="1"/>
              </p:cNvSpPr>
              <p:nvPr/>
            </p:nvSpPr>
            <p:spPr>
              <a:xfrm>
                <a:off x="6454452" y="1844824"/>
                <a:ext cx="5544616" cy="922176"/>
              </a:xfrm>
              <a:prstGeom prst="rect">
                <a:avLst/>
              </a:prstGeom>
              <a:blipFill>
                <a:blip r:embed="rId11"/>
                <a:stretch>
                  <a:fillRect/>
                </a:stretch>
              </a:blipFill>
            </p:spPr>
            <p:txBody>
              <a:bodyPr/>
              <a:lstStyle/>
              <a:p>
                <a:r>
                  <a:rPr lang="en-AU">
                    <a:noFill/>
                  </a:rPr>
                  <a:t> </a:t>
                </a:r>
              </a:p>
            </p:txBody>
          </p:sp>
        </mc:Fallback>
      </mc:AlternateContent>
      <p:grpSp>
        <p:nvGrpSpPr>
          <p:cNvPr id="30" name="Group 29"/>
          <p:cNvGrpSpPr>
            <a:grpSpLocks noChangeAspect="1"/>
          </p:cNvGrpSpPr>
          <p:nvPr/>
        </p:nvGrpSpPr>
        <p:grpSpPr>
          <a:xfrm>
            <a:off x="7875180" y="2954878"/>
            <a:ext cx="2736304" cy="3498458"/>
            <a:chOff x="4499992" y="1647585"/>
            <a:chExt cx="3600000" cy="4602723"/>
          </a:xfrm>
        </p:grpSpPr>
        <p:sp>
          <p:nvSpPr>
            <p:cNvPr id="33" name="Oval 32"/>
            <p:cNvSpPr/>
            <p:nvPr/>
          </p:nvSpPr>
          <p:spPr>
            <a:xfrm>
              <a:off x="4499992" y="3630312"/>
              <a:ext cx="3600000"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4" name="Straight Arrow Connector 33"/>
            <p:cNvCxnSpPr/>
            <p:nvPr/>
          </p:nvCxnSpPr>
          <p:spPr>
            <a:xfrm>
              <a:off x="6299992" y="2001836"/>
              <a:ext cx="0" cy="4248472"/>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4860032" y="3630312"/>
              <a:ext cx="2520280" cy="1017348"/>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4996692" y="3637668"/>
              <a:ext cx="2808312" cy="936104"/>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4499992" y="2343404"/>
              <a:ext cx="3600000" cy="3600000"/>
            </a:xfrm>
            <a:prstGeom prst="ellipse">
              <a:avLst/>
            </a:prstGeom>
            <a:solidFill>
              <a:srgbClr val="008DF6">
                <a:alpha val="42000"/>
              </a:srgbClr>
            </a:solidFill>
            <a:scene3d>
              <a:camera prst="orthographicFront"/>
              <a:lightRig rig="soft" dir="t"/>
            </a:scene3d>
            <a:sp3d prstMaterial="powder">
              <a:bevelT w="1800000" h="1800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8" name="Straight Arrow Connector 37"/>
            <p:cNvCxnSpPr/>
            <p:nvPr/>
          </p:nvCxnSpPr>
          <p:spPr>
            <a:xfrm flipH="1" flipV="1">
              <a:off x="6299992" y="1647585"/>
              <a:ext cx="3" cy="2424011"/>
            </a:xfrm>
            <a:prstGeom prst="straightConnector1">
              <a:avLst/>
            </a:prstGeom>
            <a:ln w="76200">
              <a:solidFill>
                <a:srgbClr val="0070C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188715" y="4065415"/>
              <a:ext cx="2191597" cy="73571"/>
            </a:xfrm>
            <a:prstGeom prst="straightConnector1">
              <a:avLst/>
            </a:prstGeom>
            <a:ln w="76200">
              <a:solidFill>
                <a:srgbClr val="FFCC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8070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Qubit systems</a:t>
            </a:r>
            <a:endParaRPr lang="en-US" dirty="0"/>
          </a:p>
        </p:txBody>
      </p:sp>
      <p:cxnSp>
        <p:nvCxnSpPr>
          <p:cNvPr id="15" name="Straight Connector 14"/>
          <p:cNvCxnSpPr/>
          <p:nvPr/>
        </p:nvCxnSpPr>
        <p:spPr>
          <a:xfrm>
            <a:off x="4222204" y="2708920"/>
            <a:ext cx="1115615" cy="0"/>
          </a:xfrm>
          <a:prstGeom prst="line">
            <a:avLst/>
          </a:prstGeom>
          <a:ln w="76200">
            <a:miter lim="800000"/>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222204" y="5157192"/>
            <a:ext cx="1115615" cy="0"/>
          </a:xfrm>
          <a:prstGeom prst="line">
            <a:avLst/>
          </a:prstGeom>
          <a:ln w="76200">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798268" y="2801948"/>
            <a:ext cx="0" cy="2263778"/>
          </a:xfrm>
          <a:prstGeom prst="straightConnector1">
            <a:avLst/>
          </a:prstGeom>
          <a:ln w="38100">
            <a:solidFill>
              <a:schemeClr val="accent1"/>
            </a:solidFill>
            <a:miter lim="800000"/>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7" name="TextBox 26"/>
              <p:cNvSpPr txBox="1"/>
              <p:nvPr/>
            </p:nvSpPr>
            <p:spPr>
              <a:xfrm>
                <a:off x="5086300" y="3637591"/>
                <a:ext cx="1102931" cy="590931"/>
              </a:xfrm>
              <a:prstGeom prst="rect">
                <a:avLst/>
              </a:prstGeom>
              <a:noFill/>
            </p:spPr>
            <p:txBody>
              <a:bodyPr wrap="none" rtlCol="0">
                <a:spAutoFit/>
              </a:bodyPr>
              <a:lstStyle/>
              <a:p>
                <a:pPr>
                  <a:lnSpc>
                    <a:spcPct val="90000"/>
                  </a:lnSpc>
                </a:pPr>
                <a14:m>
                  <m:oMathPara xmlns:m="http://schemas.openxmlformats.org/officeDocument/2006/math">
                    <m:oMathParaPr>
                      <m:jc m:val="centerGroup"/>
                    </m:oMathParaPr>
                    <m:oMath xmlns:m="http://schemas.openxmlformats.org/officeDocument/2006/math">
                      <m:r>
                        <a:rPr lang="en-AU" sz="3600" b="0" i="1" smtClean="0">
                          <a:solidFill>
                            <a:schemeClr val="accent1"/>
                          </a:solidFill>
                          <a:latin typeface="Cambria Math" panose="02040503050406030204" pitchFamily="18" charset="0"/>
                        </a:rPr>
                        <m:t>ℏ</m:t>
                      </m:r>
                      <m:sSub>
                        <m:sSubPr>
                          <m:ctrlPr>
                            <a:rPr lang="en-AU" sz="3600" b="0" i="0" smtClean="0">
                              <a:solidFill>
                                <a:schemeClr val="accent1"/>
                              </a:solidFill>
                              <a:latin typeface="Cambria Math" panose="02040503050406030204" pitchFamily="18" charset="0"/>
                            </a:rPr>
                          </m:ctrlPr>
                        </m:sSubPr>
                        <m:e>
                          <m:r>
                            <a:rPr lang="en-AU" sz="3600" b="0" i="1" smtClean="0">
                              <a:solidFill>
                                <a:schemeClr val="accent1"/>
                              </a:solidFill>
                              <a:latin typeface="Cambria Math" panose="02040503050406030204" pitchFamily="18" charset="0"/>
                            </a:rPr>
                            <m:t>𝜔</m:t>
                          </m:r>
                        </m:e>
                        <m:sub>
                          <m:r>
                            <a:rPr lang="en-AU" sz="3600" b="0" i="1" smtClean="0">
                              <a:solidFill>
                                <a:schemeClr val="accent1"/>
                              </a:solidFill>
                              <a:latin typeface="Cambria Math" panose="02040503050406030204" pitchFamily="18" charset="0"/>
                            </a:rPr>
                            <m:t>𝑎</m:t>
                          </m:r>
                        </m:sub>
                      </m:sSub>
                    </m:oMath>
                  </m:oMathPara>
                </a14:m>
                <a:endParaRPr lang="en-AU" sz="3600" dirty="0">
                  <a:solidFill>
                    <a:schemeClr val="accent1"/>
                  </a:solidFill>
                </a:endParaRPr>
              </a:p>
            </p:txBody>
          </p:sp>
        </mc:Choice>
        <mc:Fallback>
          <p:sp>
            <p:nvSpPr>
              <p:cNvPr id="27" name="TextBox 26"/>
              <p:cNvSpPr txBox="1">
                <a:spLocks noRot="1" noChangeAspect="1" noMove="1" noResize="1" noEditPoints="1" noAdjustHandles="1" noChangeArrowheads="1" noChangeShapeType="1" noTextEdit="1"/>
              </p:cNvSpPr>
              <p:nvPr/>
            </p:nvSpPr>
            <p:spPr>
              <a:xfrm>
                <a:off x="5086300" y="3637591"/>
                <a:ext cx="1102931" cy="590931"/>
              </a:xfrm>
              <a:prstGeom prst="rect">
                <a:avLst/>
              </a:prstGeom>
              <a:blipFill>
                <a:blip r:embed="rId3"/>
                <a:stretch>
                  <a:fillRect/>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28" name="TextBox 27"/>
              <p:cNvSpPr txBox="1"/>
              <p:nvPr/>
            </p:nvSpPr>
            <p:spPr>
              <a:xfrm>
                <a:off x="4385213" y="2060848"/>
                <a:ext cx="845103" cy="590931"/>
              </a:xfrm>
              <a:prstGeom prst="rect">
                <a:avLst/>
              </a:prstGeom>
              <a:noFill/>
            </p:spPr>
            <p:txBody>
              <a:bodyPr wrap="none" rtlCol="0">
                <a:spAutoFit/>
              </a:bodyPr>
              <a:lstStyle/>
              <a:p>
                <a:pPr>
                  <a:lnSpc>
                    <a:spcPct val="90000"/>
                  </a:lnSpc>
                </a:pPr>
                <a14:m>
                  <m:oMathPara xmlns:m="http://schemas.openxmlformats.org/officeDocument/2006/math">
                    <m:oMathParaPr>
                      <m:jc m:val="centerGroup"/>
                    </m:oMathParaPr>
                    <m:oMath xmlns:m="http://schemas.openxmlformats.org/officeDocument/2006/math">
                      <m:r>
                        <a:rPr lang="en-AU" sz="3600" b="0" i="1" smtClean="0">
                          <a:solidFill>
                            <a:schemeClr val="accent1"/>
                          </a:solidFill>
                          <a:latin typeface="Cambria Math" panose="02040503050406030204" pitchFamily="18" charset="0"/>
                        </a:rPr>
                        <m:t>|1⟩</m:t>
                      </m:r>
                    </m:oMath>
                  </m:oMathPara>
                </a14:m>
                <a:endParaRPr lang="en-AU" sz="3600" dirty="0">
                  <a:solidFill>
                    <a:schemeClr val="accent1"/>
                  </a:solidFill>
                </a:endParaRPr>
              </a:p>
            </p:txBody>
          </p:sp>
        </mc:Choice>
        <mc:Fallback>
          <p:sp>
            <p:nvSpPr>
              <p:cNvPr id="28" name="TextBox 27"/>
              <p:cNvSpPr txBox="1">
                <a:spLocks noRot="1" noChangeAspect="1" noMove="1" noResize="1" noEditPoints="1" noAdjustHandles="1" noChangeArrowheads="1" noChangeShapeType="1" noTextEdit="1"/>
              </p:cNvSpPr>
              <p:nvPr/>
            </p:nvSpPr>
            <p:spPr>
              <a:xfrm>
                <a:off x="4385213" y="2060848"/>
                <a:ext cx="845103" cy="590931"/>
              </a:xfrm>
              <a:prstGeom prst="rect">
                <a:avLst/>
              </a:prstGeom>
              <a:blipFill>
                <a:blip r:embed="rId4"/>
                <a:stretch>
                  <a:fillRect/>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29" name="TextBox 28"/>
              <p:cNvSpPr txBox="1"/>
              <p:nvPr/>
            </p:nvSpPr>
            <p:spPr>
              <a:xfrm>
                <a:off x="4357459" y="5214333"/>
                <a:ext cx="845103" cy="590931"/>
              </a:xfrm>
              <a:prstGeom prst="rect">
                <a:avLst/>
              </a:prstGeom>
              <a:noFill/>
            </p:spPr>
            <p:txBody>
              <a:bodyPr wrap="none" rtlCol="0">
                <a:spAutoFit/>
              </a:bodyPr>
              <a:lstStyle/>
              <a:p>
                <a:pPr>
                  <a:lnSpc>
                    <a:spcPct val="90000"/>
                  </a:lnSpc>
                </a:pPr>
                <a14:m>
                  <m:oMathPara xmlns:m="http://schemas.openxmlformats.org/officeDocument/2006/math">
                    <m:oMathParaPr>
                      <m:jc m:val="centerGroup"/>
                    </m:oMathParaPr>
                    <m:oMath xmlns:m="http://schemas.openxmlformats.org/officeDocument/2006/math">
                      <m:r>
                        <a:rPr lang="en-AU" sz="3600" b="0" i="1" smtClean="0">
                          <a:solidFill>
                            <a:schemeClr val="accent1"/>
                          </a:solidFill>
                          <a:latin typeface="Cambria Math" panose="02040503050406030204" pitchFamily="18" charset="0"/>
                        </a:rPr>
                        <m:t>|0⟩</m:t>
                      </m:r>
                    </m:oMath>
                  </m:oMathPara>
                </a14:m>
                <a:endParaRPr lang="en-AU" sz="3600" dirty="0">
                  <a:solidFill>
                    <a:schemeClr val="accent1"/>
                  </a:solidFill>
                </a:endParaRPr>
              </a:p>
            </p:txBody>
          </p:sp>
        </mc:Choice>
        <mc:Fallback>
          <p:sp>
            <p:nvSpPr>
              <p:cNvPr id="29" name="TextBox 28"/>
              <p:cNvSpPr txBox="1">
                <a:spLocks noRot="1" noChangeAspect="1" noMove="1" noResize="1" noEditPoints="1" noAdjustHandles="1" noChangeArrowheads="1" noChangeShapeType="1" noTextEdit="1"/>
              </p:cNvSpPr>
              <p:nvPr/>
            </p:nvSpPr>
            <p:spPr>
              <a:xfrm>
                <a:off x="4357459" y="5214333"/>
                <a:ext cx="845103" cy="590931"/>
              </a:xfrm>
              <a:prstGeom prst="rect">
                <a:avLst/>
              </a:prstGeom>
              <a:blipFill>
                <a:blip r:embed="rId5"/>
                <a:stretch>
                  <a:fillRect/>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10" name="TextBox 9"/>
              <p:cNvSpPr txBox="1"/>
              <p:nvPr/>
            </p:nvSpPr>
            <p:spPr>
              <a:xfrm>
                <a:off x="5338308" y="4854293"/>
                <a:ext cx="756104" cy="590931"/>
              </a:xfrm>
              <a:prstGeom prst="rect">
                <a:avLst/>
              </a:prstGeom>
              <a:noFill/>
            </p:spPr>
            <p:txBody>
              <a:bodyPr wrap="none"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AU" sz="3600" b="0" i="1" smtClean="0">
                              <a:solidFill>
                                <a:schemeClr val="accent1"/>
                              </a:solidFill>
                              <a:latin typeface="Cambria Math" panose="02040503050406030204" pitchFamily="18" charset="0"/>
                            </a:rPr>
                          </m:ctrlPr>
                        </m:sSubPr>
                        <m:e>
                          <m:r>
                            <a:rPr lang="en-AU" sz="3600" b="0" i="1" smtClean="0">
                              <a:solidFill>
                                <a:schemeClr val="accent1"/>
                              </a:solidFill>
                              <a:latin typeface="Cambria Math" panose="02040503050406030204" pitchFamily="18" charset="0"/>
                            </a:rPr>
                            <m:t>𝐸</m:t>
                          </m:r>
                        </m:e>
                        <m:sub>
                          <m:r>
                            <a:rPr lang="en-AU" sz="3600" b="0" i="1" smtClean="0">
                              <a:solidFill>
                                <a:schemeClr val="accent1"/>
                              </a:solidFill>
                              <a:latin typeface="Cambria Math" panose="02040503050406030204" pitchFamily="18" charset="0"/>
                            </a:rPr>
                            <m:t>0</m:t>
                          </m:r>
                        </m:sub>
                      </m:sSub>
                    </m:oMath>
                  </m:oMathPara>
                </a14:m>
                <a:endParaRPr lang="en-AU" sz="3600" dirty="0">
                  <a:solidFill>
                    <a:schemeClr val="accent1"/>
                  </a:solidFill>
                </a:endParaRPr>
              </a:p>
            </p:txBody>
          </p:sp>
        </mc:Choice>
        <mc:Fallback>
          <p:sp>
            <p:nvSpPr>
              <p:cNvPr id="10" name="TextBox 9"/>
              <p:cNvSpPr txBox="1">
                <a:spLocks noRot="1" noChangeAspect="1" noMove="1" noResize="1" noEditPoints="1" noAdjustHandles="1" noChangeArrowheads="1" noChangeShapeType="1" noTextEdit="1"/>
              </p:cNvSpPr>
              <p:nvPr/>
            </p:nvSpPr>
            <p:spPr>
              <a:xfrm>
                <a:off x="5338308" y="4854293"/>
                <a:ext cx="756104" cy="590931"/>
              </a:xfrm>
              <a:prstGeom prst="rect">
                <a:avLst/>
              </a:prstGeom>
              <a:blipFill>
                <a:blip r:embed="rId6"/>
                <a:stretch>
                  <a:fillRect/>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11" name="TextBox 10"/>
              <p:cNvSpPr txBox="1"/>
              <p:nvPr/>
            </p:nvSpPr>
            <p:spPr>
              <a:xfrm>
                <a:off x="5338308" y="2406021"/>
                <a:ext cx="756104" cy="590931"/>
              </a:xfrm>
              <a:prstGeom prst="rect">
                <a:avLst/>
              </a:prstGeom>
              <a:noFill/>
            </p:spPr>
            <p:txBody>
              <a:bodyPr wrap="none"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AU" sz="3600" b="0" i="1" smtClean="0">
                              <a:solidFill>
                                <a:schemeClr val="accent1"/>
                              </a:solidFill>
                              <a:latin typeface="Cambria Math" panose="02040503050406030204" pitchFamily="18" charset="0"/>
                            </a:rPr>
                          </m:ctrlPr>
                        </m:sSubPr>
                        <m:e>
                          <m:r>
                            <a:rPr lang="en-AU" sz="3600" b="0" i="1" smtClean="0">
                              <a:solidFill>
                                <a:schemeClr val="accent1"/>
                              </a:solidFill>
                              <a:latin typeface="Cambria Math" panose="02040503050406030204" pitchFamily="18" charset="0"/>
                            </a:rPr>
                            <m:t>𝐸</m:t>
                          </m:r>
                        </m:e>
                        <m:sub>
                          <m:r>
                            <a:rPr lang="en-AU" sz="3600" b="0" i="1" smtClean="0">
                              <a:solidFill>
                                <a:schemeClr val="accent1"/>
                              </a:solidFill>
                              <a:latin typeface="Cambria Math" panose="02040503050406030204" pitchFamily="18" charset="0"/>
                            </a:rPr>
                            <m:t>1</m:t>
                          </m:r>
                        </m:sub>
                      </m:sSub>
                    </m:oMath>
                  </m:oMathPara>
                </a14:m>
                <a:endParaRPr lang="en-AU" sz="3600" dirty="0">
                  <a:solidFill>
                    <a:schemeClr val="accent1"/>
                  </a:solidFill>
                </a:endParaRPr>
              </a:p>
            </p:txBody>
          </p:sp>
        </mc:Choice>
        <mc:Fallback>
          <p:sp>
            <p:nvSpPr>
              <p:cNvPr id="11" name="TextBox 10"/>
              <p:cNvSpPr txBox="1">
                <a:spLocks noRot="1" noChangeAspect="1" noMove="1" noResize="1" noEditPoints="1" noAdjustHandles="1" noChangeArrowheads="1" noChangeShapeType="1" noTextEdit="1"/>
              </p:cNvSpPr>
              <p:nvPr/>
            </p:nvSpPr>
            <p:spPr>
              <a:xfrm>
                <a:off x="5338308" y="2406021"/>
                <a:ext cx="756104" cy="590931"/>
              </a:xfrm>
              <a:prstGeom prst="rect">
                <a:avLst/>
              </a:prstGeom>
              <a:blipFill>
                <a:blip r:embed="rId7"/>
                <a:stretch>
                  <a:fillRect/>
                </a:stretch>
              </a:blipFill>
            </p:spPr>
            <p:txBody>
              <a:bodyPr/>
              <a:lstStyle/>
              <a:p>
                <a:r>
                  <a:rPr lang="en-AU">
                    <a:noFill/>
                  </a:rPr>
                  <a:t> </a:t>
                </a:r>
              </a:p>
            </p:txBody>
          </p:sp>
        </mc:Fallback>
      </mc:AlternateContent>
      <p:pic>
        <p:nvPicPr>
          <p:cNvPr id="4" name="Picture 3" descr="Antenna Dish Satellite · Free vector graphic on Pixabay"/>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621804" y="3356992"/>
            <a:ext cx="1512168" cy="1850454"/>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52607" y="3746561"/>
            <a:ext cx="1650961" cy="372989"/>
          </a:xfrm>
          <a:prstGeom prst="rect">
            <a:avLst/>
          </a:prstGeom>
        </p:spPr>
      </p:pic>
      <mc:AlternateContent xmlns:mc="http://schemas.openxmlformats.org/markup-compatibility/2006">
        <mc:Choice xmlns:a14="http://schemas.microsoft.com/office/drawing/2010/main" Requires="a14">
          <p:sp>
            <p:nvSpPr>
              <p:cNvPr id="20" name="TextBox 19"/>
              <p:cNvSpPr txBox="1"/>
              <p:nvPr/>
            </p:nvSpPr>
            <p:spPr>
              <a:xfrm>
                <a:off x="477788" y="5301208"/>
                <a:ext cx="3605281" cy="590931"/>
              </a:xfrm>
              <a:prstGeom prst="rect">
                <a:avLst/>
              </a:prstGeom>
              <a:noFill/>
            </p:spPr>
            <p:txBody>
              <a:bodyPr wrap="none" rtlCol="0">
                <a:spAutoFit/>
              </a:bodyPr>
              <a:lstStyle/>
              <a:p>
                <a:pPr>
                  <a:lnSpc>
                    <a:spcPct val="90000"/>
                  </a:lnSpc>
                </a:pPr>
                <a14:m>
                  <m:oMathPara xmlns:m="http://schemas.openxmlformats.org/officeDocument/2006/math">
                    <m:oMathParaPr>
                      <m:jc m:val="centerGroup"/>
                    </m:oMathParaPr>
                    <m:oMath xmlns:m="http://schemas.openxmlformats.org/officeDocument/2006/math">
                      <m:r>
                        <a:rPr lang="en-AU" sz="3600" b="0" i="1" smtClean="0">
                          <a:solidFill>
                            <a:srgbClr val="FFCC00"/>
                          </a:solidFill>
                          <a:latin typeface="Cambria Math" panose="02040503050406030204" pitchFamily="18" charset="0"/>
                        </a:rPr>
                        <m:t>ℏ</m:t>
                      </m:r>
                      <m:r>
                        <m:rPr>
                          <m:sty m:val="p"/>
                        </m:rPr>
                        <a:rPr lang="en-AU" sz="3600" b="0" i="0" smtClean="0">
                          <a:solidFill>
                            <a:srgbClr val="FFCC00"/>
                          </a:solidFill>
                          <a:latin typeface="Cambria Math" panose="02040503050406030204" pitchFamily="18" charset="0"/>
                        </a:rPr>
                        <m:t>Ω</m:t>
                      </m:r>
                      <m:func>
                        <m:funcPr>
                          <m:ctrlPr>
                            <a:rPr lang="en-AU" sz="3600" b="0" i="1" smtClean="0">
                              <a:solidFill>
                                <a:srgbClr val="FFCC00"/>
                              </a:solidFill>
                              <a:latin typeface="Cambria Math" panose="02040503050406030204" pitchFamily="18" charset="0"/>
                            </a:rPr>
                          </m:ctrlPr>
                        </m:funcPr>
                        <m:fName>
                          <m:r>
                            <m:rPr>
                              <m:sty m:val="p"/>
                            </m:rPr>
                            <a:rPr lang="en-AU" sz="3600" b="0" i="0" smtClean="0">
                              <a:solidFill>
                                <a:srgbClr val="FFCC00"/>
                              </a:solidFill>
                              <a:latin typeface="Cambria Math" panose="02040503050406030204" pitchFamily="18" charset="0"/>
                            </a:rPr>
                            <m:t>cos</m:t>
                          </m:r>
                        </m:fName>
                        <m:e>
                          <m:d>
                            <m:dPr>
                              <m:ctrlPr>
                                <a:rPr lang="en-AU" sz="3600" b="0" i="1" smtClean="0">
                                  <a:solidFill>
                                    <a:srgbClr val="FFCC00"/>
                                  </a:solidFill>
                                  <a:latin typeface="Cambria Math" panose="02040503050406030204" pitchFamily="18" charset="0"/>
                                </a:rPr>
                              </m:ctrlPr>
                            </m:dPr>
                            <m:e>
                              <m:sSub>
                                <m:sSubPr>
                                  <m:ctrlPr>
                                    <a:rPr lang="en-AU" sz="3600" b="0" i="1" smtClean="0">
                                      <a:solidFill>
                                        <a:srgbClr val="FFCC00"/>
                                      </a:solidFill>
                                      <a:latin typeface="Cambria Math" panose="02040503050406030204" pitchFamily="18" charset="0"/>
                                    </a:rPr>
                                  </m:ctrlPr>
                                </m:sSubPr>
                                <m:e>
                                  <m:r>
                                    <a:rPr lang="en-AU" sz="3600" b="0" i="1" smtClean="0">
                                      <a:solidFill>
                                        <a:srgbClr val="FFCC00"/>
                                      </a:solidFill>
                                      <a:latin typeface="Cambria Math" panose="02040503050406030204" pitchFamily="18" charset="0"/>
                                    </a:rPr>
                                    <m:t>𝜔</m:t>
                                  </m:r>
                                </m:e>
                                <m:sub>
                                  <m:r>
                                    <a:rPr lang="en-AU" sz="3600" b="0" i="1" smtClean="0">
                                      <a:solidFill>
                                        <a:srgbClr val="FFCC00"/>
                                      </a:solidFill>
                                      <a:latin typeface="Cambria Math" panose="02040503050406030204" pitchFamily="18" charset="0"/>
                                    </a:rPr>
                                    <m:t>𝑏</m:t>
                                  </m:r>
                                </m:sub>
                              </m:sSub>
                              <m:r>
                                <a:rPr lang="en-AU" sz="3600" b="0" i="1" smtClean="0">
                                  <a:solidFill>
                                    <a:srgbClr val="FFCC00"/>
                                  </a:solidFill>
                                  <a:latin typeface="Cambria Math" panose="02040503050406030204" pitchFamily="18" charset="0"/>
                                </a:rPr>
                                <m:t>𝑡</m:t>
                              </m:r>
                              <m:r>
                                <a:rPr lang="en-AU" sz="3600" b="0" i="1" smtClean="0">
                                  <a:solidFill>
                                    <a:srgbClr val="FFCC00"/>
                                  </a:solidFill>
                                  <a:latin typeface="Cambria Math" panose="02040503050406030204" pitchFamily="18" charset="0"/>
                                </a:rPr>
                                <m:t>+</m:t>
                              </m:r>
                              <m:r>
                                <a:rPr lang="en-AU" sz="3600" b="0" i="1" smtClean="0">
                                  <a:solidFill>
                                    <a:srgbClr val="FFCC00"/>
                                  </a:solidFill>
                                  <a:latin typeface="Cambria Math" panose="02040503050406030204" pitchFamily="18" charset="0"/>
                                </a:rPr>
                                <m:t>𝜙</m:t>
                              </m:r>
                            </m:e>
                          </m:d>
                        </m:e>
                      </m:func>
                    </m:oMath>
                  </m:oMathPara>
                </a14:m>
                <a:endParaRPr lang="en-AU" sz="3600" dirty="0">
                  <a:solidFill>
                    <a:srgbClr val="FFCC00"/>
                  </a:solidFill>
                </a:endParaRPr>
              </a:p>
            </p:txBody>
          </p:sp>
        </mc:Choice>
        <mc:Fallback>
          <p:sp>
            <p:nvSpPr>
              <p:cNvPr id="20" name="TextBox 19"/>
              <p:cNvSpPr txBox="1">
                <a:spLocks noRot="1" noChangeAspect="1" noMove="1" noResize="1" noEditPoints="1" noAdjustHandles="1" noChangeArrowheads="1" noChangeShapeType="1" noTextEdit="1"/>
              </p:cNvSpPr>
              <p:nvPr/>
            </p:nvSpPr>
            <p:spPr>
              <a:xfrm>
                <a:off x="477788" y="5301208"/>
                <a:ext cx="3605281" cy="590931"/>
              </a:xfrm>
              <a:prstGeom prst="rect">
                <a:avLst/>
              </a:prstGeom>
              <a:blipFill>
                <a:blip r:embed="rId10"/>
                <a:stretch>
                  <a:fillRect/>
                </a:stretch>
              </a:blipFill>
            </p:spPr>
            <p:txBody>
              <a:bodyPr/>
              <a:lstStyle/>
              <a:p>
                <a:r>
                  <a:rPr lang="en-AU">
                    <a:noFill/>
                  </a:rPr>
                  <a:t> </a:t>
                </a:r>
              </a:p>
            </p:txBody>
          </p:sp>
        </mc:Fallback>
      </mc:AlternateContent>
      <p:sp>
        <p:nvSpPr>
          <p:cNvPr id="16" name="Right Arrow 15"/>
          <p:cNvSpPr/>
          <p:nvPr/>
        </p:nvSpPr>
        <p:spPr>
          <a:xfrm rot="5400000">
            <a:off x="8481724" y="3368040"/>
            <a:ext cx="792088" cy="481959"/>
          </a:xfrm>
          <a:prstGeom prst="rightArrow">
            <a:avLst/>
          </a:prstGeom>
          <a:ln>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extBox 16"/>
          <p:cNvSpPr txBox="1"/>
          <p:nvPr/>
        </p:nvSpPr>
        <p:spPr>
          <a:xfrm flipH="1">
            <a:off x="9262764" y="3356992"/>
            <a:ext cx="2160240" cy="424732"/>
          </a:xfrm>
          <a:prstGeom prst="rect">
            <a:avLst/>
          </a:prstGeom>
          <a:noFill/>
        </p:spPr>
        <p:txBody>
          <a:bodyPr wrap="square" rtlCol="0">
            <a:spAutoFit/>
          </a:bodyPr>
          <a:lstStyle/>
          <a:p>
            <a:pPr>
              <a:lnSpc>
                <a:spcPct val="90000"/>
              </a:lnSpc>
            </a:pPr>
            <a:r>
              <a:rPr lang="en-AU" sz="2400" dirty="0" smtClean="0"/>
              <a:t>Rotating frame </a:t>
            </a:r>
            <a:endParaRPr lang="en-AU" sz="2400" dirty="0"/>
          </a:p>
        </p:txBody>
      </p:sp>
      <mc:AlternateContent xmlns:mc="http://schemas.openxmlformats.org/markup-compatibility/2006">
        <mc:Choice xmlns:a14="http://schemas.microsoft.com/office/drawing/2010/main" Requires="a14">
          <p:sp>
            <p:nvSpPr>
              <p:cNvPr id="25" name="TextBox 24"/>
              <p:cNvSpPr txBox="1"/>
              <p:nvPr/>
            </p:nvSpPr>
            <p:spPr>
              <a:xfrm>
                <a:off x="6670476" y="4493945"/>
                <a:ext cx="4744767" cy="14553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2800" b="1" i="1" smtClean="0">
                          <a:latin typeface="Cambria Math" panose="02040503050406030204" pitchFamily="18" charset="0"/>
                          <a:ea typeface="Cambria Math" panose="02040503050406030204" pitchFamily="18" charset="0"/>
                        </a:rPr>
                        <m:t>𝓗</m:t>
                      </m:r>
                      <m:r>
                        <a:rPr lang="en-AU" sz="2800" b="0" i="1" smtClean="0">
                          <a:latin typeface="Cambria Math" panose="02040503050406030204" pitchFamily="18" charset="0"/>
                        </a:rPr>
                        <m:t>=</m:t>
                      </m:r>
                      <m:r>
                        <a:rPr lang="en-AU" sz="2800" b="0" i="1" smtClean="0">
                          <a:latin typeface="Cambria Math" panose="02040503050406030204" pitchFamily="18" charset="0"/>
                        </a:rPr>
                        <m:t>ℏ</m:t>
                      </m:r>
                      <m:d>
                        <m:dPr>
                          <m:ctrlPr>
                            <a:rPr lang="en-AU" sz="2800" b="0" i="1" smtClean="0">
                              <a:latin typeface="Cambria Math" panose="02040503050406030204" pitchFamily="18" charset="0"/>
                            </a:rPr>
                          </m:ctrlPr>
                        </m:dPr>
                        <m:e>
                          <m:r>
                            <m:rPr>
                              <m:sty m:val="p"/>
                            </m:rPr>
                            <a:rPr lang="en-AU" sz="2800" b="0" i="0" smtClean="0">
                              <a:latin typeface="Cambria Math" panose="02040503050406030204" pitchFamily="18" charset="0"/>
                            </a:rPr>
                            <m:t>Δ</m:t>
                          </m:r>
                          <m:sSub>
                            <m:sSubPr>
                              <m:ctrlPr>
                                <a:rPr lang="en-AU" sz="2800" b="1" i="1" smtClean="0">
                                  <a:latin typeface="Cambria Math" panose="02040503050406030204" pitchFamily="18" charset="0"/>
                                </a:rPr>
                              </m:ctrlPr>
                            </m:sSubPr>
                            <m:e>
                              <m:r>
                                <a:rPr lang="en-AU" sz="2800" b="1" i="1" smtClean="0">
                                  <a:latin typeface="Cambria Math" panose="02040503050406030204" pitchFamily="18" charset="0"/>
                                </a:rPr>
                                <m:t>𝝈</m:t>
                              </m:r>
                            </m:e>
                            <m:sub>
                              <m:r>
                                <a:rPr lang="en-AU" sz="2800" b="1" i="1" smtClean="0">
                                  <a:latin typeface="Cambria Math" panose="02040503050406030204" pitchFamily="18" charset="0"/>
                                </a:rPr>
                                <m:t>𝒛</m:t>
                              </m:r>
                            </m:sub>
                          </m:sSub>
                          <m:r>
                            <a:rPr lang="en-AU" sz="2800" b="0" i="1" smtClean="0">
                              <a:latin typeface="Cambria Math" panose="02040503050406030204" pitchFamily="18" charset="0"/>
                            </a:rPr>
                            <m:t>+</m:t>
                          </m:r>
                          <m:sSub>
                            <m:sSubPr>
                              <m:ctrlPr>
                                <a:rPr lang="en-AU" sz="2800" b="0" i="0" smtClean="0">
                                  <a:latin typeface="Cambria Math" panose="02040503050406030204" pitchFamily="18" charset="0"/>
                                </a:rPr>
                              </m:ctrlPr>
                            </m:sSubPr>
                            <m:e>
                              <m:r>
                                <m:rPr>
                                  <m:sty m:val="p"/>
                                </m:rPr>
                                <a:rPr lang="en-AU" sz="2800" b="0" i="0" smtClean="0">
                                  <a:latin typeface="Cambria Math" panose="02040503050406030204" pitchFamily="18" charset="0"/>
                                </a:rPr>
                                <m:t>Ω</m:t>
                              </m:r>
                            </m:e>
                            <m:sub>
                              <m:r>
                                <a:rPr lang="en-AU" sz="2800" b="0" i="1" smtClean="0">
                                  <a:latin typeface="Cambria Math" panose="02040503050406030204" pitchFamily="18" charset="0"/>
                                </a:rPr>
                                <m:t>𝑥</m:t>
                              </m:r>
                            </m:sub>
                          </m:sSub>
                          <m:sSub>
                            <m:sSubPr>
                              <m:ctrlPr>
                                <a:rPr lang="en-AU" sz="2800" b="1" i="1" smtClean="0">
                                  <a:latin typeface="Cambria Math" panose="02040503050406030204" pitchFamily="18" charset="0"/>
                                </a:rPr>
                              </m:ctrlPr>
                            </m:sSubPr>
                            <m:e>
                              <m:r>
                                <a:rPr lang="en-AU" sz="2800" b="1" i="1" smtClean="0">
                                  <a:latin typeface="Cambria Math" panose="02040503050406030204" pitchFamily="18" charset="0"/>
                                </a:rPr>
                                <m:t>𝝈</m:t>
                              </m:r>
                            </m:e>
                            <m:sub>
                              <m:r>
                                <a:rPr lang="en-AU" sz="2800" b="1" i="1" smtClean="0">
                                  <a:latin typeface="Cambria Math" panose="02040503050406030204" pitchFamily="18" charset="0"/>
                                </a:rPr>
                                <m:t>𝒙</m:t>
                              </m:r>
                            </m:sub>
                          </m:sSub>
                          <m:r>
                            <a:rPr lang="en-AU" sz="2800" b="0" i="1" smtClean="0">
                              <a:latin typeface="Cambria Math" panose="02040503050406030204" pitchFamily="18" charset="0"/>
                            </a:rPr>
                            <m:t>+</m:t>
                          </m:r>
                          <m:sSub>
                            <m:sSubPr>
                              <m:ctrlPr>
                                <a:rPr lang="en-AU" sz="2800" b="1" i="1" smtClean="0">
                                  <a:latin typeface="Cambria Math" panose="02040503050406030204" pitchFamily="18" charset="0"/>
                                </a:rPr>
                              </m:ctrlPr>
                            </m:sSubPr>
                            <m:e>
                              <m:sSub>
                                <m:sSubPr>
                                  <m:ctrlPr>
                                    <a:rPr lang="en-AU" sz="2800" i="1" smtClean="0">
                                      <a:latin typeface="Cambria Math" panose="02040503050406030204" pitchFamily="18" charset="0"/>
                                    </a:rPr>
                                  </m:ctrlPr>
                                </m:sSubPr>
                                <m:e>
                                  <m:r>
                                    <m:rPr>
                                      <m:sty m:val="p"/>
                                    </m:rPr>
                                    <a:rPr lang="en-AU" sz="2800" b="0" i="0" smtClean="0">
                                      <a:latin typeface="Cambria Math" panose="02040503050406030204" pitchFamily="18" charset="0"/>
                                    </a:rPr>
                                    <m:t>Ω</m:t>
                                  </m:r>
                                </m:e>
                                <m:sub>
                                  <m:r>
                                    <a:rPr lang="en-AU" sz="2800" b="0" i="1" smtClean="0">
                                      <a:latin typeface="Cambria Math" panose="02040503050406030204" pitchFamily="18" charset="0"/>
                                    </a:rPr>
                                    <m:t>𝑦</m:t>
                                  </m:r>
                                </m:sub>
                              </m:sSub>
                              <m:r>
                                <a:rPr lang="en-AU" sz="2800" b="1" i="1" smtClean="0">
                                  <a:latin typeface="Cambria Math" panose="02040503050406030204" pitchFamily="18" charset="0"/>
                                </a:rPr>
                                <m:t>𝝈</m:t>
                              </m:r>
                            </m:e>
                            <m:sub>
                              <m:r>
                                <a:rPr lang="en-AU" sz="2800" b="1" i="1" smtClean="0">
                                  <a:latin typeface="Cambria Math" panose="02040503050406030204" pitchFamily="18" charset="0"/>
                                </a:rPr>
                                <m:t>𝒚</m:t>
                              </m:r>
                            </m:sub>
                          </m:sSub>
                        </m:e>
                      </m:d>
                    </m:oMath>
                  </m:oMathPara>
                </a14:m>
                <a:endParaRPr lang="en-AU" sz="2800" b="1" dirty="0" smtClean="0"/>
              </a:p>
              <a:p>
                <a:pPr/>
                <a:endParaRPr lang="en-AU" sz="2800" b="1" dirty="0"/>
              </a:p>
              <a:p>
                <a:pPr/>
                <a:r>
                  <a:rPr lang="en-AU" sz="2800" dirty="0" smtClean="0"/>
                  <a:t>with </a:t>
                </a:r>
                <a14:m>
                  <m:oMath xmlns:m="http://schemas.openxmlformats.org/officeDocument/2006/math">
                    <m:r>
                      <m:rPr>
                        <m:sty m:val="p"/>
                      </m:rPr>
                      <a:rPr lang="en-AU" sz="2800" b="0" i="0" smtClean="0">
                        <a:latin typeface="Cambria Math" panose="02040503050406030204" pitchFamily="18" charset="0"/>
                      </a:rPr>
                      <m:t>Δ</m:t>
                    </m:r>
                    <m:r>
                      <a:rPr lang="en-AU" sz="2800" b="0" i="1" smtClean="0">
                        <a:latin typeface="Cambria Math" panose="02040503050406030204" pitchFamily="18" charset="0"/>
                      </a:rPr>
                      <m:t>=</m:t>
                    </m:r>
                    <m:sSub>
                      <m:sSubPr>
                        <m:ctrlPr>
                          <a:rPr lang="en-AU" sz="2800" b="0" i="1" smtClean="0">
                            <a:latin typeface="Cambria Math" panose="02040503050406030204" pitchFamily="18" charset="0"/>
                          </a:rPr>
                        </m:ctrlPr>
                      </m:sSubPr>
                      <m:e>
                        <m:r>
                          <a:rPr lang="en-AU" sz="2800" b="0" i="1" smtClean="0">
                            <a:latin typeface="Cambria Math" panose="02040503050406030204" pitchFamily="18" charset="0"/>
                          </a:rPr>
                          <m:t>𝜔</m:t>
                        </m:r>
                      </m:e>
                      <m:sub>
                        <m:r>
                          <a:rPr lang="en-AU" sz="2800" b="0" i="1" smtClean="0">
                            <a:latin typeface="Cambria Math" panose="02040503050406030204" pitchFamily="18" charset="0"/>
                          </a:rPr>
                          <m:t>𝑏</m:t>
                        </m:r>
                      </m:sub>
                    </m:sSub>
                    <m:r>
                      <a:rPr lang="en-AU" sz="2800" b="0" i="1" smtClean="0">
                        <a:latin typeface="Cambria Math" panose="02040503050406030204" pitchFamily="18" charset="0"/>
                      </a:rPr>
                      <m:t>−</m:t>
                    </m:r>
                    <m:sSub>
                      <m:sSubPr>
                        <m:ctrlPr>
                          <a:rPr lang="en-AU" sz="2800" b="0" i="1" smtClean="0">
                            <a:latin typeface="Cambria Math" panose="02040503050406030204" pitchFamily="18" charset="0"/>
                          </a:rPr>
                        </m:ctrlPr>
                      </m:sSubPr>
                      <m:e>
                        <m:r>
                          <a:rPr lang="en-AU" sz="2800" b="0" i="1" smtClean="0">
                            <a:latin typeface="Cambria Math" panose="02040503050406030204" pitchFamily="18" charset="0"/>
                          </a:rPr>
                          <m:t>𝜔</m:t>
                        </m:r>
                      </m:e>
                      <m:sub>
                        <m:r>
                          <a:rPr lang="en-AU" sz="2800" b="0" i="1" smtClean="0">
                            <a:latin typeface="Cambria Math" panose="02040503050406030204" pitchFamily="18" charset="0"/>
                          </a:rPr>
                          <m:t>𝑎</m:t>
                        </m:r>
                      </m:sub>
                    </m:sSub>
                  </m:oMath>
                </a14:m>
                <a:endParaRPr lang="en-AU" sz="2800" dirty="0" smtClean="0"/>
              </a:p>
            </p:txBody>
          </p:sp>
        </mc:Choice>
        <mc:Fallback>
          <p:sp>
            <p:nvSpPr>
              <p:cNvPr id="25" name="TextBox 24"/>
              <p:cNvSpPr txBox="1">
                <a:spLocks noRot="1" noChangeAspect="1" noMove="1" noResize="1" noEditPoints="1" noAdjustHandles="1" noChangeArrowheads="1" noChangeShapeType="1" noTextEdit="1"/>
              </p:cNvSpPr>
              <p:nvPr/>
            </p:nvSpPr>
            <p:spPr>
              <a:xfrm>
                <a:off x="6670476" y="4493945"/>
                <a:ext cx="4744767" cy="1455335"/>
              </a:xfrm>
              <a:prstGeom prst="rect">
                <a:avLst/>
              </a:prstGeom>
              <a:blipFill>
                <a:blip r:embed="rId11"/>
                <a:stretch>
                  <a:fillRect l="-2567" b="-10879"/>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sp>
            <p:nvSpPr>
              <p:cNvPr id="19" name="TextBox 18"/>
              <p:cNvSpPr txBox="1"/>
              <p:nvPr/>
            </p:nvSpPr>
            <p:spPr>
              <a:xfrm>
                <a:off x="6454452" y="1844824"/>
                <a:ext cx="5544616" cy="9221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AU" sz="2400" b="1" i="1" smtClean="0">
                          <a:latin typeface="Cambria Math" panose="02040503050406030204" pitchFamily="18" charset="0"/>
                          <a:ea typeface="Cambria Math" panose="02040503050406030204" pitchFamily="18" charset="0"/>
                        </a:rPr>
                        <m:t>𝓗</m:t>
                      </m:r>
                      <m:r>
                        <a:rPr lang="en-AU" sz="2400" b="0" i="1" smtClean="0">
                          <a:latin typeface="Cambria Math" panose="02040503050406030204" pitchFamily="18" charset="0"/>
                        </a:rPr>
                        <m:t>=</m:t>
                      </m:r>
                      <m:r>
                        <a:rPr lang="en-AU" sz="2400" b="0" i="1" smtClean="0">
                          <a:latin typeface="Cambria Math" panose="02040503050406030204" pitchFamily="18" charset="0"/>
                        </a:rPr>
                        <m:t>ℏ</m:t>
                      </m:r>
                      <m:d>
                        <m:dPr>
                          <m:ctrlPr>
                            <a:rPr lang="en-AU" sz="2400" b="0" i="1" smtClean="0">
                              <a:latin typeface="Cambria Math" panose="02040503050406030204" pitchFamily="18" charset="0"/>
                            </a:rPr>
                          </m:ctrlPr>
                        </m:dPr>
                        <m:e>
                          <m:sSub>
                            <m:sSubPr>
                              <m:ctrlPr>
                                <a:rPr lang="en-AU" sz="2400" b="0" i="1" smtClean="0">
                                  <a:latin typeface="Cambria Math" panose="02040503050406030204" pitchFamily="18" charset="0"/>
                                </a:rPr>
                              </m:ctrlPr>
                            </m:sSubPr>
                            <m:e>
                              <m:f>
                                <m:fPr>
                                  <m:ctrlPr>
                                    <a:rPr lang="en-AU" sz="2400" b="0" i="1" smtClean="0">
                                      <a:latin typeface="Cambria Math" panose="02040503050406030204" pitchFamily="18" charset="0"/>
                                    </a:rPr>
                                  </m:ctrlPr>
                                </m:fPr>
                                <m:num>
                                  <m:r>
                                    <a:rPr lang="en-AU" sz="2400" b="0" i="1" smtClean="0">
                                      <a:latin typeface="Cambria Math" panose="02040503050406030204" pitchFamily="18" charset="0"/>
                                    </a:rPr>
                                    <m:t>1</m:t>
                                  </m:r>
                                </m:num>
                                <m:den>
                                  <m:r>
                                    <a:rPr lang="en-AU" sz="2400" b="0" i="1" smtClean="0">
                                      <a:latin typeface="Cambria Math" panose="02040503050406030204" pitchFamily="18" charset="0"/>
                                    </a:rPr>
                                    <m:t>2</m:t>
                                  </m:r>
                                </m:den>
                              </m:f>
                              <m:r>
                                <a:rPr lang="en-AU" sz="2400" b="0" i="1" smtClean="0">
                                  <a:latin typeface="Cambria Math" panose="02040503050406030204" pitchFamily="18" charset="0"/>
                                </a:rPr>
                                <m:t>𝜔</m:t>
                              </m:r>
                            </m:e>
                            <m:sub>
                              <m:r>
                                <a:rPr lang="en-AU" sz="2400" b="0" i="1" smtClean="0">
                                  <a:latin typeface="Cambria Math" panose="02040503050406030204" pitchFamily="18" charset="0"/>
                                </a:rPr>
                                <m:t>𝑎</m:t>
                              </m:r>
                            </m:sub>
                          </m:sSub>
                          <m:sSub>
                            <m:sSubPr>
                              <m:ctrlPr>
                                <a:rPr lang="en-AU" sz="2400" b="1" i="1" smtClean="0">
                                  <a:latin typeface="Cambria Math" panose="02040503050406030204" pitchFamily="18" charset="0"/>
                                </a:rPr>
                              </m:ctrlPr>
                            </m:sSubPr>
                            <m:e>
                              <m:r>
                                <a:rPr lang="en-AU" sz="2400" b="1" i="1" smtClean="0">
                                  <a:latin typeface="Cambria Math" panose="02040503050406030204" pitchFamily="18" charset="0"/>
                                </a:rPr>
                                <m:t>𝝈</m:t>
                              </m:r>
                            </m:e>
                            <m:sub>
                              <m:r>
                                <a:rPr lang="en-AU" sz="2400" b="1" i="1" smtClean="0">
                                  <a:latin typeface="Cambria Math" panose="02040503050406030204" pitchFamily="18" charset="0"/>
                                </a:rPr>
                                <m:t>𝒛</m:t>
                              </m:r>
                            </m:sub>
                          </m:sSub>
                          <m:r>
                            <a:rPr lang="en-AU" sz="2400" b="0" i="1" smtClean="0">
                              <a:latin typeface="Cambria Math" panose="02040503050406030204" pitchFamily="18" charset="0"/>
                            </a:rPr>
                            <m:t>+</m:t>
                          </m:r>
                          <m:r>
                            <m:rPr>
                              <m:sty m:val="p"/>
                            </m:rPr>
                            <a:rPr lang="en-AU" sz="2400">
                              <a:solidFill>
                                <a:schemeClr val="tx1"/>
                              </a:solidFill>
                              <a:latin typeface="Cambria Math" panose="02040503050406030204" pitchFamily="18" charset="0"/>
                            </a:rPr>
                            <m:t>Ω</m:t>
                          </m:r>
                          <m:func>
                            <m:funcPr>
                              <m:ctrlPr>
                                <a:rPr lang="en-AU" sz="2400" i="1" smtClean="0">
                                  <a:solidFill>
                                    <a:schemeClr val="tx1"/>
                                  </a:solidFill>
                                  <a:latin typeface="Cambria Math" panose="02040503050406030204" pitchFamily="18" charset="0"/>
                                </a:rPr>
                              </m:ctrlPr>
                            </m:funcPr>
                            <m:fName>
                              <m:r>
                                <m:rPr>
                                  <m:sty m:val="p"/>
                                </m:rPr>
                                <a:rPr lang="en-AU" sz="2400">
                                  <a:solidFill>
                                    <a:schemeClr val="tx1"/>
                                  </a:solidFill>
                                  <a:latin typeface="Cambria Math" panose="02040503050406030204" pitchFamily="18" charset="0"/>
                                </a:rPr>
                                <m:t>cos</m:t>
                              </m:r>
                            </m:fName>
                            <m:e>
                              <m:d>
                                <m:dPr>
                                  <m:ctrlPr>
                                    <a:rPr lang="en-AU" sz="2400" i="1">
                                      <a:solidFill>
                                        <a:schemeClr val="tx1"/>
                                      </a:solidFill>
                                      <a:latin typeface="Cambria Math" panose="02040503050406030204" pitchFamily="18" charset="0"/>
                                    </a:rPr>
                                  </m:ctrlPr>
                                </m:dPr>
                                <m:e>
                                  <m:sSub>
                                    <m:sSubPr>
                                      <m:ctrlPr>
                                        <a:rPr lang="en-AU" sz="2400" i="1">
                                          <a:solidFill>
                                            <a:schemeClr val="tx1"/>
                                          </a:solidFill>
                                          <a:latin typeface="Cambria Math" panose="02040503050406030204" pitchFamily="18" charset="0"/>
                                        </a:rPr>
                                      </m:ctrlPr>
                                    </m:sSubPr>
                                    <m:e>
                                      <m:r>
                                        <a:rPr lang="en-AU" sz="2400" i="1">
                                          <a:solidFill>
                                            <a:schemeClr val="tx1"/>
                                          </a:solidFill>
                                          <a:latin typeface="Cambria Math" panose="02040503050406030204" pitchFamily="18" charset="0"/>
                                        </a:rPr>
                                        <m:t>𝜔</m:t>
                                      </m:r>
                                    </m:e>
                                    <m:sub>
                                      <m:r>
                                        <a:rPr lang="en-AU" sz="2400" i="1">
                                          <a:solidFill>
                                            <a:schemeClr val="tx1"/>
                                          </a:solidFill>
                                          <a:latin typeface="Cambria Math" panose="02040503050406030204" pitchFamily="18" charset="0"/>
                                        </a:rPr>
                                        <m:t>𝑏</m:t>
                                      </m:r>
                                    </m:sub>
                                  </m:sSub>
                                  <m:r>
                                    <a:rPr lang="en-AU" sz="2400" i="1">
                                      <a:solidFill>
                                        <a:schemeClr val="tx1"/>
                                      </a:solidFill>
                                      <a:latin typeface="Cambria Math" panose="02040503050406030204" pitchFamily="18" charset="0"/>
                                    </a:rPr>
                                    <m:t>𝑡</m:t>
                                  </m:r>
                                  <m:r>
                                    <a:rPr lang="en-AU" sz="2400" i="1">
                                      <a:solidFill>
                                        <a:schemeClr val="tx1"/>
                                      </a:solidFill>
                                      <a:latin typeface="Cambria Math" panose="02040503050406030204" pitchFamily="18" charset="0"/>
                                    </a:rPr>
                                    <m:t>+</m:t>
                                  </m:r>
                                  <m:r>
                                    <a:rPr lang="en-AU" sz="2400" i="1">
                                      <a:solidFill>
                                        <a:schemeClr val="tx1"/>
                                      </a:solidFill>
                                      <a:latin typeface="Cambria Math" panose="02040503050406030204" pitchFamily="18" charset="0"/>
                                    </a:rPr>
                                    <m:t>𝜙</m:t>
                                  </m:r>
                                </m:e>
                              </m:d>
                            </m:e>
                          </m:func>
                          <m:sSub>
                            <m:sSubPr>
                              <m:ctrlPr>
                                <a:rPr lang="en-AU" sz="2400" b="1" i="1" smtClean="0">
                                  <a:latin typeface="Cambria Math" panose="02040503050406030204" pitchFamily="18" charset="0"/>
                                </a:rPr>
                              </m:ctrlPr>
                            </m:sSubPr>
                            <m:e>
                              <m:r>
                                <a:rPr lang="en-AU" sz="2400" b="1" i="1" smtClean="0">
                                  <a:latin typeface="Cambria Math" panose="02040503050406030204" pitchFamily="18" charset="0"/>
                                </a:rPr>
                                <m:t>𝝈</m:t>
                              </m:r>
                            </m:e>
                            <m:sub>
                              <m:r>
                                <a:rPr lang="en-AU" sz="2400" b="1" i="1" smtClean="0">
                                  <a:latin typeface="Cambria Math" panose="02040503050406030204" pitchFamily="18" charset="0"/>
                                </a:rPr>
                                <m:t>𝒙</m:t>
                              </m:r>
                            </m:sub>
                          </m:sSub>
                        </m:e>
                      </m:d>
                    </m:oMath>
                  </m:oMathPara>
                </a14:m>
                <a:endParaRPr lang="en-AU" sz="2400" b="1" dirty="0" smtClean="0"/>
              </a:p>
            </p:txBody>
          </p:sp>
        </mc:Choice>
        <mc:Fallback>
          <p:sp>
            <p:nvSpPr>
              <p:cNvPr id="19" name="TextBox 18"/>
              <p:cNvSpPr txBox="1">
                <a:spLocks noRot="1" noChangeAspect="1" noMove="1" noResize="1" noEditPoints="1" noAdjustHandles="1" noChangeArrowheads="1" noChangeShapeType="1" noTextEdit="1"/>
              </p:cNvSpPr>
              <p:nvPr/>
            </p:nvSpPr>
            <p:spPr>
              <a:xfrm>
                <a:off x="6454452" y="1844824"/>
                <a:ext cx="5544616" cy="922176"/>
              </a:xfrm>
              <a:prstGeom prst="rect">
                <a:avLst/>
              </a:prstGeom>
              <a:blipFill>
                <a:blip r:embed="rId12"/>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239431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S</a:t>
            </a:r>
            <a:r>
              <a:rPr lang="en-US" dirty="0" smtClean="0"/>
              <a:t>pin </a:t>
            </a:r>
            <a:r>
              <a:rPr lang="en-US" dirty="0" smtClean="0"/>
              <a:t>qubits</a:t>
            </a:r>
            <a:endParaRPr lang="en-US" dirty="0"/>
          </a:p>
        </p:txBody>
      </p:sp>
      <p:cxnSp>
        <p:nvCxnSpPr>
          <p:cNvPr id="22" name="Straight Connector 21"/>
          <p:cNvCxnSpPr/>
          <p:nvPr/>
        </p:nvCxnSpPr>
        <p:spPr>
          <a:xfrm>
            <a:off x="4639187" y="4077072"/>
            <a:ext cx="1115615" cy="0"/>
          </a:xfrm>
          <a:prstGeom prst="line">
            <a:avLst/>
          </a:prstGeom>
          <a:ln w="76200">
            <a:miter lim="800000"/>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8690461" y="3047004"/>
            <a:ext cx="0" cy="2263778"/>
          </a:xfrm>
          <a:prstGeom prst="straightConnector1">
            <a:avLst/>
          </a:prstGeom>
          <a:ln w="38100">
            <a:solidFill>
              <a:schemeClr val="accent1"/>
            </a:solidFill>
            <a:miter lim="800000"/>
            <a:headEnd type="arrow"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7" name="TextBox 36"/>
              <p:cNvSpPr txBox="1"/>
              <p:nvPr/>
            </p:nvSpPr>
            <p:spPr>
              <a:xfrm>
                <a:off x="7057411" y="3647283"/>
                <a:ext cx="1614224" cy="933845"/>
              </a:xfrm>
              <a:prstGeom prst="rect">
                <a:avLst/>
              </a:prstGeom>
              <a:noFill/>
            </p:spPr>
            <p:txBody>
              <a:bodyPr wrap="none" rtlCol="0">
                <a:spAutoFit/>
              </a:bodyPr>
              <a:lstStyle/>
              <a:p>
                <a:pPr>
                  <a:lnSpc>
                    <a:spcPct val="90000"/>
                  </a:lnSpc>
                </a:pPr>
                <a14:m>
                  <m:oMathPara xmlns:m="http://schemas.openxmlformats.org/officeDocument/2006/math">
                    <m:oMathParaPr>
                      <m:jc m:val="centerGroup"/>
                    </m:oMathParaPr>
                    <m:oMath xmlns:m="http://schemas.openxmlformats.org/officeDocument/2006/math">
                      <m:f>
                        <m:fPr>
                          <m:ctrlPr>
                            <a:rPr lang="en-AU" sz="3200" b="0" i="1" smtClean="0">
                              <a:solidFill>
                                <a:schemeClr val="accent1"/>
                              </a:solidFill>
                              <a:latin typeface="Cambria Math" panose="02040503050406030204" pitchFamily="18" charset="0"/>
                            </a:rPr>
                          </m:ctrlPr>
                        </m:fPr>
                        <m:num>
                          <m:r>
                            <a:rPr lang="en-AU" sz="3200" b="0" i="1" smtClean="0">
                              <a:solidFill>
                                <a:schemeClr val="accent1"/>
                              </a:solidFill>
                              <a:latin typeface="Cambria Math" panose="02040503050406030204" pitchFamily="18" charset="0"/>
                            </a:rPr>
                            <m:t>𝑒</m:t>
                          </m:r>
                          <m:r>
                            <a:rPr lang="en-AU" sz="3200" b="0" i="1" smtClean="0">
                              <a:solidFill>
                                <a:schemeClr val="accent1"/>
                              </a:solidFill>
                              <a:latin typeface="Cambria Math" panose="02040503050406030204" pitchFamily="18" charset="0"/>
                            </a:rPr>
                            <m:t>ℏ</m:t>
                          </m:r>
                        </m:num>
                        <m:den>
                          <m:r>
                            <a:rPr lang="en-AU" sz="3200" b="0" i="1" smtClean="0">
                              <a:solidFill>
                                <a:schemeClr val="accent1"/>
                              </a:solidFill>
                              <a:latin typeface="Cambria Math" panose="02040503050406030204" pitchFamily="18" charset="0"/>
                            </a:rPr>
                            <m:t>2</m:t>
                          </m:r>
                          <m:r>
                            <a:rPr lang="en-AU" sz="3200" b="0" i="1" smtClean="0">
                              <a:solidFill>
                                <a:schemeClr val="accent1"/>
                              </a:solidFill>
                              <a:latin typeface="Cambria Math" panose="02040503050406030204" pitchFamily="18" charset="0"/>
                            </a:rPr>
                            <m:t>𝑚</m:t>
                          </m:r>
                        </m:den>
                      </m:f>
                      <m:r>
                        <a:rPr lang="en-AU" sz="3200" b="0" i="1" smtClean="0">
                          <a:solidFill>
                            <a:schemeClr val="accent1"/>
                          </a:solidFill>
                          <a:latin typeface="Cambria Math" panose="02040503050406030204" pitchFamily="18" charset="0"/>
                        </a:rPr>
                        <m:t>𝑔</m:t>
                      </m:r>
                      <m:sSub>
                        <m:sSubPr>
                          <m:ctrlPr>
                            <a:rPr lang="en-AU" sz="3200" b="0" i="1" smtClean="0">
                              <a:solidFill>
                                <a:schemeClr val="accent1"/>
                              </a:solidFill>
                              <a:latin typeface="Cambria Math" panose="02040503050406030204" pitchFamily="18" charset="0"/>
                            </a:rPr>
                          </m:ctrlPr>
                        </m:sSubPr>
                        <m:e>
                          <m:r>
                            <a:rPr lang="en-AU" sz="3200" b="0" i="1" smtClean="0">
                              <a:solidFill>
                                <a:schemeClr val="accent1"/>
                              </a:solidFill>
                              <a:latin typeface="Cambria Math" panose="02040503050406030204" pitchFamily="18" charset="0"/>
                            </a:rPr>
                            <m:t>𝐵</m:t>
                          </m:r>
                        </m:e>
                        <m:sub>
                          <m:r>
                            <a:rPr lang="en-AU" sz="3200" b="0" i="1" smtClean="0">
                              <a:solidFill>
                                <a:schemeClr val="accent1"/>
                              </a:solidFill>
                              <a:latin typeface="Cambria Math" panose="02040503050406030204" pitchFamily="18" charset="0"/>
                            </a:rPr>
                            <m:t>0</m:t>
                          </m:r>
                        </m:sub>
                      </m:sSub>
                    </m:oMath>
                  </m:oMathPara>
                </a14:m>
                <a:endParaRPr lang="en-AU" sz="3200" dirty="0">
                  <a:solidFill>
                    <a:schemeClr val="accent1"/>
                  </a:solidFill>
                </a:endParaRPr>
              </a:p>
            </p:txBody>
          </p:sp>
        </mc:Choice>
        <mc:Fallback>
          <p:sp>
            <p:nvSpPr>
              <p:cNvPr id="37" name="TextBox 36"/>
              <p:cNvSpPr txBox="1">
                <a:spLocks noRot="1" noChangeAspect="1" noMove="1" noResize="1" noEditPoints="1" noAdjustHandles="1" noChangeArrowheads="1" noChangeShapeType="1" noTextEdit="1"/>
              </p:cNvSpPr>
              <p:nvPr/>
            </p:nvSpPr>
            <p:spPr>
              <a:xfrm>
                <a:off x="7057411" y="3647283"/>
                <a:ext cx="1614224" cy="933845"/>
              </a:xfrm>
              <a:prstGeom prst="rect">
                <a:avLst/>
              </a:prstGeom>
              <a:blipFill>
                <a:blip r:embed="rId3"/>
                <a:stretch>
                  <a:fillRect/>
                </a:stretch>
              </a:blipFill>
            </p:spPr>
            <p:txBody>
              <a:bodyPr/>
              <a:lstStyle/>
              <a:p>
                <a:r>
                  <a:rPr lang="en-AU">
                    <a:noFill/>
                  </a:rPr>
                  <a:t> </a:t>
                </a:r>
              </a:p>
            </p:txBody>
          </p:sp>
        </mc:Fallback>
      </mc:AlternateContent>
      <p:grpSp>
        <p:nvGrpSpPr>
          <p:cNvPr id="55" name="Group 54"/>
          <p:cNvGrpSpPr/>
          <p:nvPr/>
        </p:nvGrpSpPr>
        <p:grpSpPr>
          <a:xfrm>
            <a:off x="5935331" y="2019601"/>
            <a:ext cx="3294681" cy="4348062"/>
            <a:chOff x="7822604" y="2019601"/>
            <a:chExt cx="3294681" cy="4348062"/>
          </a:xfrm>
        </p:grpSpPr>
        <p:cxnSp>
          <p:nvCxnSpPr>
            <p:cNvPr id="34" name="Straight Connector 33"/>
            <p:cNvCxnSpPr/>
            <p:nvPr/>
          </p:nvCxnSpPr>
          <p:spPr>
            <a:xfrm>
              <a:off x="10001670" y="2492896"/>
              <a:ext cx="1115615" cy="0"/>
            </a:xfrm>
            <a:prstGeom prst="line">
              <a:avLst/>
            </a:prstGeom>
            <a:ln w="76200">
              <a:miter lim="800000"/>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0001670" y="5877272"/>
              <a:ext cx="1115615" cy="0"/>
            </a:xfrm>
            <a:prstGeom prst="line">
              <a:avLst/>
            </a:prstGeom>
            <a:ln w="76200">
              <a:miter lim="800000"/>
              <a:tailEnd type="none"/>
            </a:ln>
          </p:spPr>
          <p:style>
            <a:lnRef idx="1">
              <a:schemeClr val="accent1"/>
            </a:lnRef>
            <a:fillRef idx="0">
              <a:schemeClr val="accent1"/>
            </a:fillRef>
            <a:effectRef idx="0">
              <a:schemeClr val="accent1"/>
            </a:effectRef>
            <a:fontRef idx="minor">
              <a:schemeClr val="tx1"/>
            </a:fontRef>
          </p:style>
        </p:cxnSp>
        <p:grpSp>
          <p:nvGrpSpPr>
            <p:cNvPr id="40" name="Group 245"/>
            <p:cNvGrpSpPr>
              <a:grpSpLocks noChangeAspect="1"/>
            </p:cNvGrpSpPr>
            <p:nvPr/>
          </p:nvGrpSpPr>
          <p:grpSpPr>
            <a:xfrm rot="9854962">
              <a:off x="10342432" y="5458114"/>
              <a:ext cx="470603" cy="909549"/>
              <a:chOff x="6487312" y="4721091"/>
              <a:chExt cx="177858" cy="340215"/>
            </a:xfrm>
            <a:effectLst>
              <a:glow rad="127000">
                <a:srgbClr val="4F81BD">
                  <a:alpha val="0"/>
                </a:srgbClr>
              </a:glow>
              <a:outerShdw blurRad="50800" dist="50800" dir="5400000" algn="ctr" rotWithShape="0">
                <a:srgbClr val="000000">
                  <a:alpha val="0"/>
                </a:srgbClr>
              </a:outerShdw>
              <a:reflection stA="0" endPos="65000" dist="50800" dir="5400000" sy="-100000" algn="bl" rotWithShape="0"/>
            </a:effectLst>
          </p:grpSpPr>
          <p:cxnSp>
            <p:nvCxnSpPr>
              <p:cNvPr id="41" name="Straight Arrow Connector 40"/>
              <p:cNvCxnSpPr/>
              <p:nvPr/>
            </p:nvCxnSpPr>
            <p:spPr>
              <a:xfrm flipV="1">
                <a:off x="6526122" y="4721091"/>
                <a:ext cx="107223" cy="340215"/>
              </a:xfrm>
              <a:prstGeom prst="straightConnector1">
                <a:avLst/>
              </a:prstGeom>
              <a:noFill/>
              <a:ln w="76200" cap="flat" cmpd="sng" algn="ctr">
                <a:solidFill>
                  <a:srgbClr val="FF0000"/>
                </a:solidFill>
                <a:prstDash val="solid"/>
                <a:headEnd type="none" w="med" len="med"/>
                <a:tailEnd type="triangle" w="med" len="med"/>
              </a:ln>
              <a:effectLst>
                <a:glow rad="63500">
                  <a:srgbClr val="FF0000">
                    <a:alpha val="40000"/>
                  </a:srgbClr>
                </a:glow>
              </a:effectLst>
              <a:scene3d>
                <a:camera prst="orthographicFront"/>
                <a:lightRig rig="balanced" dir="t"/>
              </a:scene3d>
              <a:sp3d prstMaterial="metal">
                <a:bevelT/>
              </a:sp3d>
            </p:spPr>
          </p:cxnSp>
          <p:sp>
            <p:nvSpPr>
              <p:cNvPr id="42" name="Oval 41"/>
              <p:cNvSpPr/>
              <p:nvPr/>
            </p:nvSpPr>
            <p:spPr>
              <a:xfrm>
                <a:off x="6487312" y="4816889"/>
                <a:ext cx="177858" cy="175566"/>
              </a:xfrm>
              <a:prstGeom prst="ellipse">
                <a:avLst/>
              </a:prstGeom>
              <a:solidFill>
                <a:srgbClr val="FF0000">
                  <a:alpha val="44000"/>
                </a:srgbClr>
              </a:solidFill>
              <a:ln w="19050" cap="flat" cmpd="sng" algn="ctr">
                <a:noFill/>
                <a:prstDash val="solid"/>
              </a:ln>
              <a:effectLst>
                <a:glow rad="63500">
                  <a:srgbClr val="FF0000">
                    <a:alpha val="40000"/>
                  </a:srgbClr>
                </a:glow>
                <a:softEdge rad="0"/>
              </a:effectLst>
              <a:scene3d>
                <a:camera prst="orthographicFront"/>
                <a:lightRig rig="balanced" dir="t"/>
              </a:scene3d>
              <a:sp3d prstMaterial="metal">
                <a:bevelT w="254000" h="254000"/>
              </a:sp3d>
            </p:spPr>
            <p:txBody>
              <a:bodyPr rtlCol="0" anchor="ctr"/>
              <a:lstStyle/>
              <a:p>
                <a:pPr algn="ctr" fontAlgn="auto">
                  <a:spcBef>
                    <a:spcPts val="0"/>
                  </a:spcBef>
                  <a:spcAft>
                    <a:spcPts val="0"/>
                  </a:spcAft>
                  <a:defRPr/>
                </a:pPr>
                <a:endParaRPr lang="en-US" sz="1800" u="sng" kern="0" dirty="0">
                  <a:solidFill>
                    <a:sysClr val="window" lastClr="FFFFFF"/>
                  </a:solidFill>
                  <a:latin typeface="Calibri"/>
                </a:endParaRPr>
              </a:p>
            </p:txBody>
          </p:sp>
        </p:grpSp>
        <p:grpSp>
          <p:nvGrpSpPr>
            <p:cNvPr id="43" name="Group 245"/>
            <p:cNvGrpSpPr>
              <a:grpSpLocks noChangeAspect="1"/>
            </p:cNvGrpSpPr>
            <p:nvPr/>
          </p:nvGrpSpPr>
          <p:grpSpPr>
            <a:xfrm rot="20534083">
              <a:off x="10342432" y="2019601"/>
              <a:ext cx="470603" cy="909549"/>
              <a:chOff x="6487312" y="4721091"/>
              <a:chExt cx="177858" cy="340215"/>
            </a:xfrm>
            <a:effectLst>
              <a:glow rad="127000">
                <a:srgbClr val="4F81BD">
                  <a:alpha val="0"/>
                </a:srgbClr>
              </a:glow>
              <a:outerShdw blurRad="50800" dist="50800" dir="5400000" algn="ctr" rotWithShape="0">
                <a:srgbClr val="000000">
                  <a:alpha val="0"/>
                </a:srgbClr>
              </a:outerShdw>
              <a:reflection stA="0" endPos="65000" dist="50800" dir="5400000" sy="-100000" algn="bl" rotWithShape="0"/>
            </a:effectLst>
          </p:grpSpPr>
          <p:cxnSp>
            <p:nvCxnSpPr>
              <p:cNvPr id="44" name="Straight Arrow Connector 43"/>
              <p:cNvCxnSpPr/>
              <p:nvPr/>
            </p:nvCxnSpPr>
            <p:spPr>
              <a:xfrm flipV="1">
                <a:off x="6526122" y="4721091"/>
                <a:ext cx="107223" cy="340215"/>
              </a:xfrm>
              <a:prstGeom prst="straightConnector1">
                <a:avLst/>
              </a:prstGeom>
              <a:noFill/>
              <a:ln w="76200" cap="flat" cmpd="sng" algn="ctr">
                <a:solidFill>
                  <a:srgbClr val="FF0000"/>
                </a:solidFill>
                <a:prstDash val="solid"/>
                <a:headEnd type="none" w="med" len="med"/>
                <a:tailEnd type="triangle" w="med" len="med"/>
              </a:ln>
              <a:effectLst>
                <a:glow rad="63500">
                  <a:srgbClr val="FF0000">
                    <a:alpha val="40000"/>
                  </a:srgbClr>
                </a:glow>
              </a:effectLst>
              <a:scene3d>
                <a:camera prst="orthographicFront"/>
                <a:lightRig rig="balanced" dir="t"/>
              </a:scene3d>
              <a:sp3d prstMaterial="metal">
                <a:bevelT/>
              </a:sp3d>
            </p:spPr>
          </p:cxnSp>
          <p:sp>
            <p:nvSpPr>
              <p:cNvPr id="45" name="Oval 44"/>
              <p:cNvSpPr/>
              <p:nvPr/>
            </p:nvSpPr>
            <p:spPr>
              <a:xfrm>
                <a:off x="6487312" y="4816889"/>
                <a:ext cx="177858" cy="175566"/>
              </a:xfrm>
              <a:prstGeom prst="ellipse">
                <a:avLst/>
              </a:prstGeom>
              <a:solidFill>
                <a:srgbClr val="FF0000">
                  <a:alpha val="44000"/>
                </a:srgbClr>
              </a:solidFill>
              <a:ln w="19050" cap="flat" cmpd="sng" algn="ctr">
                <a:noFill/>
                <a:prstDash val="solid"/>
              </a:ln>
              <a:effectLst>
                <a:glow rad="63500">
                  <a:srgbClr val="FF0000">
                    <a:alpha val="40000"/>
                  </a:srgbClr>
                </a:glow>
                <a:softEdge rad="0"/>
              </a:effectLst>
              <a:scene3d>
                <a:camera prst="orthographicFront"/>
                <a:lightRig rig="balanced" dir="t"/>
              </a:scene3d>
              <a:sp3d prstMaterial="metal">
                <a:bevelT w="254000" h="254000"/>
              </a:sp3d>
            </p:spPr>
            <p:txBody>
              <a:bodyPr rtlCol="0" anchor="ctr"/>
              <a:lstStyle/>
              <a:p>
                <a:pPr algn="ctr" fontAlgn="auto">
                  <a:spcBef>
                    <a:spcPts val="0"/>
                  </a:spcBef>
                  <a:spcAft>
                    <a:spcPts val="0"/>
                  </a:spcAft>
                  <a:defRPr/>
                </a:pPr>
                <a:endParaRPr lang="en-US" sz="1800" u="sng" kern="0" dirty="0">
                  <a:solidFill>
                    <a:sysClr val="window" lastClr="FFFFFF"/>
                  </a:solidFill>
                  <a:latin typeface="Calibri"/>
                </a:endParaRPr>
              </a:p>
            </p:txBody>
          </p:sp>
        </p:grpSp>
        <p:grpSp>
          <p:nvGrpSpPr>
            <p:cNvPr id="50" name="Group 49"/>
            <p:cNvGrpSpPr/>
            <p:nvPr/>
          </p:nvGrpSpPr>
          <p:grpSpPr>
            <a:xfrm>
              <a:off x="7822604" y="2636912"/>
              <a:ext cx="1959281" cy="3168352"/>
              <a:chOff x="7822604" y="2636912"/>
              <a:chExt cx="1959281" cy="3168352"/>
            </a:xfrm>
          </p:grpSpPr>
          <p:cxnSp>
            <p:nvCxnSpPr>
              <p:cNvPr id="46" name="Straight Connector 45"/>
              <p:cNvCxnSpPr/>
              <p:nvPr/>
            </p:nvCxnSpPr>
            <p:spPr>
              <a:xfrm>
                <a:off x="7822604" y="4676203"/>
                <a:ext cx="1959281" cy="1129061"/>
              </a:xfrm>
              <a:prstGeom prst="line">
                <a:avLst/>
              </a:prstGeom>
              <a:ln w="38100">
                <a:prstDash val="sysDot"/>
                <a:miter lim="800000"/>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7822604" y="2636912"/>
                <a:ext cx="1959281" cy="966568"/>
              </a:xfrm>
              <a:prstGeom prst="line">
                <a:avLst/>
              </a:prstGeom>
              <a:ln w="38100">
                <a:prstDash val="sysDot"/>
                <a:miter lim="800000"/>
                <a:tailEnd type="none"/>
              </a:ln>
            </p:spPr>
            <p:style>
              <a:lnRef idx="1">
                <a:schemeClr val="accent1"/>
              </a:lnRef>
              <a:fillRef idx="0">
                <a:schemeClr val="accent1"/>
              </a:fillRef>
              <a:effectRef idx="0">
                <a:schemeClr val="accent1"/>
              </a:effectRef>
              <a:fontRef idx="minor">
                <a:schemeClr val="tx1"/>
              </a:fontRef>
            </p:style>
          </p:cxnSp>
        </p:grpSp>
      </p:grpSp>
      <p:grpSp>
        <p:nvGrpSpPr>
          <p:cNvPr id="54" name="Group 53"/>
          <p:cNvGrpSpPr/>
          <p:nvPr/>
        </p:nvGrpSpPr>
        <p:grpSpPr>
          <a:xfrm>
            <a:off x="2998068" y="3750829"/>
            <a:ext cx="1268885" cy="1262347"/>
            <a:chOff x="4885341" y="3750829"/>
            <a:chExt cx="1268885" cy="1262347"/>
          </a:xfrm>
        </p:grpSpPr>
        <p:pic>
          <p:nvPicPr>
            <p:cNvPr id="21" name="Picture 4" descr="C:\Users\jdehollainlore\AppData\Local\Microsoft\Windows\Temporary Internet Files\Content.IE5\5HJPTRF8\coredump-Horseshoe-Magnet[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5084383" y="3551787"/>
              <a:ext cx="775988" cy="117407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2" name="TextBox 51"/>
                <p:cNvSpPr txBox="1"/>
                <p:nvPr/>
              </p:nvSpPr>
              <p:spPr>
                <a:xfrm>
                  <a:off x="5446340" y="4477645"/>
                  <a:ext cx="707886" cy="535531"/>
                </a:xfrm>
                <a:prstGeom prst="rect">
                  <a:avLst/>
                </a:prstGeom>
                <a:noFill/>
              </p:spPr>
              <p:txBody>
                <a:bodyPr wrap="none"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AU" sz="3200" b="0" i="1" smtClean="0">
                                <a:solidFill>
                                  <a:schemeClr val="accent1"/>
                                </a:solidFill>
                                <a:latin typeface="Cambria Math" panose="02040503050406030204" pitchFamily="18" charset="0"/>
                              </a:rPr>
                            </m:ctrlPr>
                          </m:sSubPr>
                          <m:e>
                            <m:r>
                              <a:rPr lang="en-AU" sz="3200" b="0" i="1" smtClean="0">
                                <a:solidFill>
                                  <a:schemeClr val="accent1"/>
                                </a:solidFill>
                                <a:latin typeface="Cambria Math" panose="02040503050406030204" pitchFamily="18" charset="0"/>
                              </a:rPr>
                              <m:t>𝐵</m:t>
                            </m:r>
                          </m:e>
                          <m:sub>
                            <m:r>
                              <a:rPr lang="en-AU" sz="3200" b="0" i="1" smtClean="0">
                                <a:solidFill>
                                  <a:schemeClr val="accent1"/>
                                </a:solidFill>
                                <a:latin typeface="Cambria Math" panose="02040503050406030204" pitchFamily="18" charset="0"/>
                              </a:rPr>
                              <m:t>0</m:t>
                            </m:r>
                          </m:sub>
                        </m:sSub>
                      </m:oMath>
                    </m:oMathPara>
                  </a14:m>
                  <a:endParaRPr lang="en-AU" sz="3200" dirty="0">
                    <a:solidFill>
                      <a:schemeClr val="accent1"/>
                    </a:solidFill>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5446340" y="4477645"/>
                  <a:ext cx="707886" cy="535531"/>
                </a:xfrm>
                <a:prstGeom prst="rect">
                  <a:avLst/>
                </a:prstGeom>
                <a:blipFill>
                  <a:blip r:embed="rId6"/>
                  <a:stretch>
                    <a:fillRect/>
                  </a:stretch>
                </a:blipFill>
              </p:spPr>
              <p:txBody>
                <a:bodyPr/>
                <a:lstStyle/>
                <a:p>
                  <a:r>
                    <a:rPr lang="en-AU">
                      <a:noFill/>
                    </a:rPr>
                    <a:t> </a:t>
                  </a:r>
                </a:p>
              </p:txBody>
            </p:sp>
          </mc:Fallback>
        </mc:AlternateContent>
      </p:grpSp>
      <p:grpSp>
        <p:nvGrpSpPr>
          <p:cNvPr id="25" name="Group 245"/>
          <p:cNvGrpSpPr>
            <a:grpSpLocks noChangeAspect="1"/>
          </p:cNvGrpSpPr>
          <p:nvPr/>
        </p:nvGrpSpPr>
        <p:grpSpPr>
          <a:xfrm>
            <a:off x="4999227" y="3596196"/>
            <a:ext cx="470603" cy="909549"/>
            <a:chOff x="6487312" y="4721091"/>
            <a:chExt cx="177858" cy="340215"/>
          </a:xfrm>
          <a:effectLst>
            <a:glow rad="127000">
              <a:srgbClr val="4F81BD">
                <a:alpha val="0"/>
              </a:srgbClr>
            </a:glow>
            <a:outerShdw blurRad="50800" dist="50800" dir="5400000" algn="ctr" rotWithShape="0">
              <a:srgbClr val="000000">
                <a:alpha val="0"/>
              </a:srgbClr>
            </a:outerShdw>
            <a:reflection stA="0" endPos="65000" dist="50800" dir="5400000" sy="-100000" algn="bl" rotWithShape="0"/>
          </a:effectLst>
        </p:grpSpPr>
        <p:cxnSp>
          <p:nvCxnSpPr>
            <p:cNvPr id="26" name="Straight Arrow Connector 25"/>
            <p:cNvCxnSpPr/>
            <p:nvPr/>
          </p:nvCxnSpPr>
          <p:spPr>
            <a:xfrm flipV="1">
              <a:off x="6526122" y="4721091"/>
              <a:ext cx="107223" cy="340215"/>
            </a:xfrm>
            <a:prstGeom prst="straightConnector1">
              <a:avLst/>
            </a:prstGeom>
            <a:noFill/>
            <a:ln w="76200" cap="flat" cmpd="sng" algn="ctr">
              <a:solidFill>
                <a:srgbClr val="FF0000"/>
              </a:solidFill>
              <a:prstDash val="solid"/>
              <a:headEnd type="none" w="med" len="med"/>
              <a:tailEnd type="triangle" w="med" len="med"/>
            </a:ln>
            <a:effectLst>
              <a:glow rad="63500">
                <a:srgbClr val="FF0000">
                  <a:alpha val="40000"/>
                </a:srgbClr>
              </a:glow>
            </a:effectLst>
            <a:scene3d>
              <a:camera prst="orthographicFront"/>
              <a:lightRig rig="balanced" dir="t"/>
            </a:scene3d>
            <a:sp3d prstMaterial="metal">
              <a:bevelT/>
            </a:sp3d>
          </p:spPr>
        </p:cxnSp>
        <p:sp>
          <p:nvSpPr>
            <p:cNvPr id="27" name="Oval 26"/>
            <p:cNvSpPr/>
            <p:nvPr/>
          </p:nvSpPr>
          <p:spPr>
            <a:xfrm>
              <a:off x="6487312" y="4816889"/>
              <a:ext cx="177858" cy="175566"/>
            </a:xfrm>
            <a:prstGeom prst="ellipse">
              <a:avLst/>
            </a:prstGeom>
            <a:solidFill>
              <a:srgbClr val="FF0000">
                <a:alpha val="44000"/>
              </a:srgbClr>
            </a:solidFill>
            <a:ln w="19050" cap="flat" cmpd="sng" algn="ctr">
              <a:noFill/>
              <a:prstDash val="solid"/>
            </a:ln>
            <a:effectLst>
              <a:glow rad="63500">
                <a:srgbClr val="FF0000">
                  <a:alpha val="40000"/>
                </a:srgbClr>
              </a:glow>
              <a:softEdge rad="0"/>
            </a:effectLst>
            <a:scene3d>
              <a:camera prst="orthographicFront"/>
              <a:lightRig rig="balanced" dir="t"/>
            </a:scene3d>
            <a:sp3d prstMaterial="metal">
              <a:bevelT w="254000" h="254000"/>
            </a:sp3d>
          </p:spPr>
          <p:txBody>
            <a:bodyPr rtlCol="0" anchor="ctr"/>
            <a:lstStyle/>
            <a:p>
              <a:pPr algn="ctr" fontAlgn="auto">
                <a:spcBef>
                  <a:spcPts val="0"/>
                </a:spcBef>
                <a:spcAft>
                  <a:spcPts val="0"/>
                </a:spcAft>
                <a:defRPr/>
              </a:pPr>
              <a:endParaRPr lang="en-US" sz="1800" u="sng" kern="0" dirty="0">
                <a:solidFill>
                  <a:sysClr val="window" lastClr="FFFFFF"/>
                </a:solidFill>
                <a:latin typeface="Calibri"/>
              </a:endParaRPr>
            </a:p>
          </p:txBody>
        </p:sp>
      </p:grpSp>
    </p:spTree>
    <p:extLst>
      <p:ext uri="{BB962C8B-B14F-4D97-AF65-F5344CB8AC3E}">
        <p14:creationId xmlns:p14="http://schemas.microsoft.com/office/powerpoint/2010/main" val="91596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left)">
                                      <p:cBhvr>
                                        <p:cTn id="11" dur="500"/>
                                        <p:tgtEl>
                                          <p:spTgt spid="55"/>
                                        </p:tgtEl>
                                      </p:cBhvr>
                                    </p:animEffect>
                                  </p:childTnLst>
                                </p:cTn>
                              </p:par>
                            </p:childTnLst>
                          </p:cTn>
                        </p:par>
                        <p:par>
                          <p:cTn id="12" fill="hold">
                            <p:stCondLst>
                              <p:cond delay="1000"/>
                            </p:stCondLst>
                            <p:childTnLst>
                              <p:par>
                                <p:cTn id="13" presetID="16" presetClass="entr" presetSubtype="42" fill="hold" nodeType="afterEffect">
                                  <p:stCondLst>
                                    <p:cond delay="1000"/>
                                  </p:stCondLst>
                                  <p:childTnLst>
                                    <p:set>
                                      <p:cBhvr>
                                        <p:cTn id="14" dur="1" fill="hold">
                                          <p:stCondLst>
                                            <p:cond delay="0"/>
                                          </p:stCondLst>
                                        </p:cTn>
                                        <p:tgtEl>
                                          <p:spTgt spid="36"/>
                                        </p:tgtEl>
                                        <p:attrNameLst>
                                          <p:attrName>style.visibility</p:attrName>
                                        </p:attrNameLst>
                                      </p:cBhvr>
                                      <p:to>
                                        <p:strVal val="visible"/>
                                      </p:to>
                                    </p:set>
                                    <p:animEffect transition="in" filter="barn(outHorizontal)">
                                      <p:cBhvr>
                                        <p:cTn id="15" dur="500"/>
                                        <p:tgtEl>
                                          <p:spTgt spid="36"/>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4|38.6|3.7"/>
</p:tagLst>
</file>

<file path=ppt/tags/tag10.xml><?xml version="1.0" encoding="utf-8"?>
<p:tagLst xmlns:a="http://schemas.openxmlformats.org/drawingml/2006/main" xmlns:r="http://schemas.openxmlformats.org/officeDocument/2006/relationships" xmlns:p="http://schemas.openxmlformats.org/presentationml/2006/main">
  <p:tag name="ORIGINALHEIGHT" val="21"/>
  <p:tag name="ORIGINALWIDTH" val="65.25"/>
  <p:tag name="OUTPUTDPI" val="220"/>
  <p:tag name="LATEXADDIN" val="\documentclass{article}&#10;\usepackage{amsmath}&#10;\newcommand{\nn}{\nonumber}&#10;\newcommand{\half}{\tfrac{1}{2}}&#10;\pagestyle{empty}&#10;\begin{document}&#10;&#10;\begin{align}&#10;\nonumber&#10;g \ll \Delta&#10;\end{align}&#10;&#10;&#10;\end{document}"/>
  <p:tag name="IGUANATEXSIZE" val="20"/>
  <p:tag name="IGUANATEXCURSOR" val="166"/>
  <p:tag name="TRANSPARENCY" val="True"/>
  <p:tag name="FILENAME" val=""/>
  <p:tag name="INPUTTYPE" val="0"/>
  <p:tag name="LATEXENGINEID" val="0"/>
  <p:tag name="TEMPFOLDER" val="C:\Temp\"/>
</p:tagLst>
</file>

<file path=ppt/tags/tag2.xml><?xml version="1.0" encoding="utf-8"?>
<p:tagLst xmlns:a="http://schemas.openxmlformats.org/drawingml/2006/main" xmlns:r="http://schemas.openxmlformats.org/officeDocument/2006/relationships" xmlns:p="http://schemas.openxmlformats.org/presentationml/2006/main">
  <p:tag name="TIMING" val="|3.4|38.6|3.7"/>
</p:tagLst>
</file>

<file path=ppt/tags/tag3.xml><?xml version="1.0" encoding="utf-8"?>
<p:tagLst xmlns:a="http://schemas.openxmlformats.org/drawingml/2006/main" xmlns:r="http://schemas.openxmlformats.org/officeDocument/2006/relationships" xmlns:p="http://schemas.openxmlformats.org/presentationml/2006/main">
  <p:tag name="ORIGINALHEIGHT" val="29.25"/>
  <p:tag name="ORIGINALWIDTH" val="474.75"/>
  <p:tag name="OUTPUTDPI" val="220"/>
  <p:tag name="LATEXADDIN" val="\documentclass{article}&#10;\usepackage{amsmath}&#10;\newcommand{\nn}{\nonumber}&#10;\newcommand{\half}{\tfrac{1}{2}}&#10;\pagestyle{empty}&#10;\begin{document}&#10;&#10;\begin{align}&#10;\nonumber&#10;H &amp;= \hbar \omega_r \, a^\dag a + \half \hbar \omega_q \, \sigma_z + \hbar g \left( \sigma_+ + \sigma_- \right) \left( a + a^\dag \right)&#10;\end{align}&#10;&#10;&#10;\end{document}"/>
  <p:tag name="IGUANATEXSIZE" val="20"/>
  <p:tag name="IGUANATEXCURSOR" val="304"/>
  <p:tag name="TRANSPARENCY" val="True"/>
  <p:tag name="FILENAME" val=""/>
  <p:tag name="INPUTTYPE" val="0"/>
  <p:tag name="LATEXENGINEID" val="0"/>
  <p:tag name="TEMPFOLDER" val="C:\Temp\"/>
</p:tagLst>
</file>

<file path=ppt/tags/tag4.xml><?xml version="1.0" encoding="utf-8"?>
<p:tagLst xmlns:a="http://schemas.openxmlformats.org/drawingml/2006/main" xmlns:r="http://schemas.openxmlformats.org/officeDocument/2006/relationships" xmlns:p="http://schemas.openxmlformats.org/presentationml/2006/main">
  <p:tag name="ORIGINALHEIGHT" val="57.75"/>
  <p:tag name="ORIGINALWIDTH" val="210.75"/>
  <p:tag name="OUTPUTDPI" val="220"/>
  <p:tag name="LATEXADDIN" val="\documentclass{article}&#10;\usepackage{amsmath}&#10;\newcommand{\nn}{\nonumber}&#10;\newcommand{\half}{\tfrac{1}{2}}&#10;\pagestyle{empty}&#10;\begin{document}&#10;&#10;\begin{align}&#10;\nonumber&#10;\omega_{\rm qub}&amp;: E_{\rm C} \text{ (geometry)} \\&#10;\nn &amp;: E_{\rm J} \text{ (junctions)}&#10;\end{align}&#10;&#10;&#10;\end{document}"/>
  <p:tag name="IGUANATEXSIZE" val="20"/>
  <p:tag name="IGUANATEXCURSOR" val="241"/>
  <p:tag name="TRANSPARENCY" val="True"/>
  <p:tag name="FILENAME" val=""/>
  <p:tag name="INPUTTYPE" val="0"/>
  <p:tag name="LATEXENGINEID" val="0"/>
  <p:tag name="TEMPFOLDER" val="C:\Temp\"/>
</p:tagLst>
</file>

<file path=ppt/tags/tag5.xml><?xml version="1.0" encoding="utf-8"?>
<p:tagLst xmlns:a="http://schemas.openxmlformats.org/drawingml/2006/main" xmlns:r="http://schemas.openxmlformats.org/officeDocument/2006/relationships" xmlns:p="http://schemas.openxmlformats.org/presentationml/2006/main">
  <p:tag name="ORIGINALHEIGHT" val="52.5"/>
  <p:tag name="ORIGINALWIDTH" val="234.75"/>
  <p:tag name="OUTPUTDPI" val="220"/>
  <p:tag name="LATEXADDIN" val="\documentclass{article}&#10;\usepackage{amsmath}&#10;\newcommand{\nn}{\nonumber}&#10;\newcommand{\half}{\tfrac{1}{2}}&#10;\pagestyle{empty}&#10;\begin{document}&#10;&#10;\begin{align}&#10;\nonumber&#10;\omega_{\rm res}&amp;: \text{length (geometry)} \\&#10;\nn &amp;: \text{materials}&#10;\end{align}&#10;&#10;&#10;\end{document}"/>
  <p:tag name="IGUANATEXSIZE" val="20"/>
  <p:tag name="IGUANATEXCURSOR" val="181"/>
  <p:tag name="TRANSPARENCY" val="True"/>
  <p:tag name="FILENAME" val=""/>
  <p:tag name="INPUTTYPE" val="0"/>
  <p:tag name="LATEXENGINEID" val="0"/>
  <p:tag name="TEMPFOLDER" val="C:\Temp\"/>
</p:tagLst>
</file>

<file path=ppt/tags/tag6.xml><?xml version="1.0" encoding="utf-8"?>
<p:tagLst xmlns:a="http://schemas.openxmlformats.org/drawingml/2006/main" xmlns:r="http://schemas.openxmlformats.org/officeDocument/2006/relationships" xmlns:p="http://schemas.openxmlformats.org/presentationml/2006/main">
  <p:tag name="ORIGINALHEIGHT" val="28.5"/>
  <p:tag name="ORIGINALWIDTH" val="353.25"/>
  <p:tag name="OUTPUTDPI" val="220"/>
  <p:tag name="LATEXADDIN" val="\documentclass{article}&#10;\usepackage{amsmath}&#10;\newcommand{\nn}{\nonumber}&#10;\newcommand{\half}{\tfrac{1}{2}}&#10;\pagestyle{empty}&#10;\begin{document}&#10;&#10;\begin{align}&#10;\nonumber&#10;H &amp;= \hbar \omega_r \, a^\dag a + \half \hbar \omega_q \, \sigma_z +&#10;\hbar \chi \, \sigma_z \, a^\dag a&#10;\end{align}&#10;&#10;&#10;\end{document}"/>
  <p:tag name="IGUANATEXSIZE" val="20"/>
  <p:tag name="IGUANATEXCURSOR" val="270"/>
  <p:tag name="TRANSPARENCY" val="True"/>
  <p:tag name="FILENAME" val=""/>
  <p:tag name="INPUTTYPE" val="0"/>
  <p:tag name="LATEXENGINEID" val="0"/>
  <p:tag name="TEMPFOLDER" val="C:\Temp\"/>
</p:tagLst>
</file>

<file path=ppt/tags/tag7.xml><?xml version="1.0" encoding="utf-8"?>
<p:tagLst xmlns:a="http://schemas.openxmlformats.org/drawingml/2006/main" xmlns:r="http://schemas.openxmlformats.org/officeDocument/2006/relationships" xmlns:p="http://schemas.openxmlformats.org/presentationml/2006/main">
  <p:tag name="ORIGINALHEIGHT" val="21"/>
  <p:tag name="ORIGINALWIDTH" val="65.25"/>
  <p:tag name="OUTPUTDPI" val="220"/>
  <p:tag name="LATEXADDIN" val="\documentclass{article}&#10;\usepackage{amsmath}&#10;\newcommand{\nn}{\nonumber}&#10;\newcommand{\half}{\tfrac{1}{2}}&#10;\pagestyle{empty}&#10;\begin{document}&#10;&#10;\begin{align}&#10;\nonumber&#10;g \ll \Delta&#10;\end{align}&#10;&#10;&#10;\end{document}"/>
  <p:tag name="IGUANATEXSIZE" val="20"/>
  <p:tag name="IGUANATEXCURSOR" val="166"/>
  <p:tag name="TRANSPARENCY" val="True"/>
  <p:tag name="FILENAME" val=""/>
  <p:tag name="INPUTTYPE" val="0"/>
  <p:tag name="LATEXENGINEID" val="0"/>
  <p:tag name="TEMPFOLDER" val="C:\Temp\"/>
</p:tagLst>
</file>

<file path=ppt/tags/tag8.xml><?xml version="1.0" encoding="utf-8"?>
<p:tagLst xmlns:a="http://schemas.openxmlformats.org/drawingml/2006/main" xmlns:r="http://schemas.openxmlformats.org/officeDocument/2006/relationships" xmlns:p="http://schemas.openxmlformats.org/presentationml/2006/main">
  <p:tag name="ORIGINALHEIGHT" val="29.25"/>
  <p:tag name="ORIGINALWIDTH" val="425.25"/>
  <p:tag name="OUTPUTDPI" val="220"/>
  <p:tag name="LATEXADDIN" val="\documentclass{article}&#10;\usepackage{amsmath}&#10;\newcommand{\nn}{\nonumber}&#10;\newcommand{\half}{\tfrac{1}{2}}&#10;\pagestyle{empty}&#10;\begin{document}&#10;&#10;\begin{align}&#10;\nonumber&#10;H &amp;= \hbar \omega_r \, a^\dag a + \half \hbar \omega_q \, \sigma_z +&#10;\hbar g \left( a \sigma_+ + a^\dag \sigma_- \right)&#10;\end{align}&#10;&#10;&#10;\end{document}"/>
  <p:tag name="IGUANATEXSIZE" val="20"/>
  <p:tag name="IGUANATEXCURSOR" val="287"/>
  <p:tag name="TRANSPARENCY" val="True"/>
  <p:tag name="FILENAME" val=""/>
  <p:tag name="INPUTTYPE" val="0"/>
  <p:tag name="LATEXENGINEID" val="0"/>
  <p:tag name="TEMPFOLDER" val="C:\Temp\"/>
</p:tagLst>
</file>

<file path=ppt/tags/tag9.xml><?xml version="1.0" encoding="utf-8"?>
<p:tagLst xmlns:a="http://schemas.openxmlformats.org/drawingml/2006/main" xmlns:r="http://schemas.openxmlformats.org/officeDocument/2006/relationships" xmlns:p="http://schemas.openxmlformats.org/presentationml/2006/main">
  <p:tag name="ORIGINALHEIGHT" val="28.5"/>
  <p:tag name="ORIGINALWIDTH" val="353.25"/>
  <p:tag name="OUTPUTDPI" val="220"/>
  <p:tag name="LATEXADDIN" val="\documentclass{article}&#10;\usepackage{amsmath}&#10;\newcommand{\nn}{\nonumber}&#10;\newcommand{\half}{\tfrac{1}{2}}&#10;\pagestyle{empty}&#10;\begin{document}&#10;&#10;\begin{align}&#10;\nonumber&#10;H &amp;= \hbar \omega_r \, a^\dag a + \half \hbar \omega_q \, \sigma_z +&#10;\hbar \chi \, \sigma_z \, a^\dag a&#10;\end{align}&#10;&#10;&#10;\end{document}"/>
  <p:tag name="IGUANATEXSIZE" val="20"/>
  <p:tag name="IGUANATEXCURSOR" val="270"/>
  <p:tag name="TRANSPARENCY" val="True"/>
  <p:tag name="FILENAME" val=""/>
  <p:tag name="INPUTTYPE" val="0"/>
  <p:tag name="LATEXENGINEID" val="0"/>
  <p:tag name="TEMPFOLDER" val="C:\Temp\"/>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f02804846">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TF00001018.potx" id="{D19C2884-2C55-4C1A-A5C2-5D03FF1F35A4}" vid="{5F7A9C6A-558C-4654-B762-2F22BC904FAE}"/>
    </a:ext>
  </a:ext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571D5EEF3EF34CB2FC6659AB62938E" ma:contentTypeVersion="13" ma:contentTypeDescription="Create a new document." ma:contentTypeScope="" ma:versionID="757e2df20d1d4eeea62b5afe805acb8f">
  <xsd:schema xmlns:xsd="http://www.w3.org/2001/XMLSchema" xmlns:xs="http://www.w3.org/2001/XMLSchema" xmlns:p="http://schemas.microsoft.com/office/2006/metadata/properties" xmlns:ns3="f0c61113-88c7-4598-bff7-222f3c82ad04" xmlns:ns4="6db99af8-56f5-447a-88aa-15ae5124d2bf" targetNamespace="http://schemas.microsoft.com/office/2006/metadata/properties" ma:root="true" ma:fieldsID="3e22d38980eea6c5d829f41a48b6d08b" ns3:_="" ns4:_="">
    <xsd:import namespace="f0c61113-88c7-4598-bff7-222f3c82ad04"/>
    <xsd:import namespace="6db99af8-56f5-447a-88aa-15ae5124d2b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c61113-88c7-4598-bff7-222f3c82ad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db99af8-56f5-447a-88aa-15ae5124d2b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1C8A3F-CD55-463D-8074-B29112A5F28C}">
  <ds:schemaRefs>
    <ds:schemaRef ds:uri="http://schemas.microsoft.com/sharepoint/v3/contenttype/forms"/>
  </ds:schemaRefs>
</ds:datastoreItem>
</file>

<file path=customXml/itemProps2.xml><?xml version="1.0" encoding="utf-8"?>
<ds:datastoreItem xmlns:ds="http://schemas.openxmlformats.org/officeDocument/2006/customXml" ds:itemID="{A07B0D16-3218-41FB-A58A-04FE3E9931AE}">
  <ds:schemaRefs>
    <ds:schemaRef ds:uri="f0c61113-88c7-4598-bff7-222f3c82ad0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6db99af8-56f5-447a-88aa-15ae5124d2bf"/>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73FA306E-5C07-47DE-9B8B-2B535DE9F1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c61113-88c7-4598-bff7-222f3c82ad04"/>
    <ds:schemaRef ds:uri="6db99af8-56f5-447a-88aa-15ae5124d2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tf02804846</Template>
  <TotalTime>32267</TotalTime>
  <Words>2201</Words>
  <Application>Microsoft Office PowerPoint</Application>
  <PresentationFormat>Custom</PresentationFormat>
  <Paragraphs>224</Paragraphs>
  <Slides>43</Slides>
  <Notes>29</Notes>
  <HiddenSlides>3</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ＭＳ Ｐゴシック</vt:lpstr>
      <vt:lpstr>Arial</vt:lpstr>
      <vt:lpstr>Calibri</vt:lpstr>
      <vt:lpstr>Cambria Math</vt:lpstr>
      <vt:lpstr>Consolas</vt:lpstr>
      <vt:lpstr>Corbel</vt:lpstr>
      <vt:lpstr>Symbol</vt:lpstr>
      <vt:lpstr>Wingdings</vt:lpstr>
      <vt:lpstr>Wingdings 2</vt:lpstr>
      <vt:lpstr>tf02804846</vt:lpstr>
      <vt:lpstr>Methods in quantum computing</vt:lpstr>
      <vt:lpstr>Basic hardware ingredients</vt:lpstr>
      <vt:lpstr>From bits to qubits</vt:lpstr>
      <vt:lpstr>From bits to qubits</vt:lpstr>
      <vt:lpstr>Qubit operations in the lab</vt:lpstr>
      <vt:lpstr>Qubit operations in the lab</vt:lpstr>
      <vt:lpstr>Qubit systems</vt:lpstr>
      <vt:lpstr>Qubit systems</vt:lpstr>
      <vt:lpstr>Spin qubits</vt:lpstr>
      <vt:lpstr>Spin qubits: donor atoms</vt:lpstr>
      <vt:lpstr>Spin qubits: donor atoms</vt:lpstr>
      <vt:lpstr>Spin qubits: donor atoms  control</vt:lpstr>
      <vt:lpstr>Spin qubits: donor atoms</vt:lpstr>
      <vt:lpstr>Spin qubits: donor atoms  measurement</vt:lpstr>
      <vt:lpstr>Spin qubits: donor atoms  2-qubit operations</vt:lpstr>
      <vt:lpstr>Spin qubits: quantum dots</vt:lpstr>
      <vt:lpstr>Spin qubits: quantum dots</vt:lpstr>
      <vt:lpstr>Spin qubits: quantum dots</vt:lpstr>
      <vt:lpstr>Spin qubits: quantum dots</vt:lpstr>
      <vt:lpstr>Spin qubits: quantum dots</vt:lpstr>
      <vt:lpstr>NV centers in diamond</vt:lpstr>
      <vt:lpstr>NV centers in diamond</vt:lpstr>
      <vt:lpstr>NV centers in diamond  measurements</vt:lpstr>
      <vt:lpstr>NV centers in diamond  more qubits</vt:lpstr>
      <vt:lpstr>Trapped ion qubits</vt:lpstr>
      <vt:lpstr>Trapped ion qubits</vt:lpstr>
      <vt:lpstr>Trapped ion qubits</vt:lpstr>
      <vt:lpstr>Superconducting qubits</vt:lpstr>
      <vt:lpstr>Superconducting qubits</vt:lpstr>
      <vt:lpstr>Superconducting qubits</vt:lpstr>
      <vt:lpstr>Superconducting qubits  many types</vt:lpstr>
      <vt:lpstr>Superconducting qubits</vt:lpstr>
      <vt:lpstr>Superconducting qubits</vt:lpstr>
      <vt:lpstr>Superconducting qubits</vt:lpstr>
      <vt:lpstr>Superconducting qubits</vt:lpstr>
      <vt:lpstr>Superconducting qubits</vt:lpstr>
      <vt:lpstr>Superconducting qubits  measurements</vt:lpstr>
      <vt:lpstr>Superconducting qubits  2-qubit operations</vt:lpstr>
      <vt:lpstr>Superconducting qubits  2-qubit operations</vt:lpstr>
      <vt:lpstr>Superconducting qubits</vt:lpstr>
      <vt:lpstr>Inside a quantum computing lab</vt:lpstr>
      <vt:lpstr>Cold qubits</vt:lpstr>
      <vt:lpstr>Quantum computer buyer’s guide</vt:lpstr>
    </vt:vector>
  </TitlesOfParts>
  <Company>University of Technology, Sydney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Quantum Physics</dc:title>
  <dc:creator>Martin Bell</dc:creator>
  <cp:lastModifiedBy>Juan Pablo Dehollain</cp:lastModifiedBy>
  <cp:revision>360</cp:revision>
  <cp:lastPrinted>2019-08-22T06:04:51Z</cp:lastPrinted>
  <dcterms:created xsi:type="dcterms:W3CDTF">2017-06-19T23:57:36Z</dcterms:created>
  <dcterms:modified xsi:type="dcterms:W3CDTF">2020-08-20T13:23:18Z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0x010100DE571D5EEF3EF34CB2FC6659AB62938E</vt:lpwstr>
  </property>
</Properties>
</file>